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4407" r:id="rId2"/>
    <p:sldMasterId id="2147484457" r:id="rId3"/>
    <p:sldMasterId id="2147484476" r:id="rId4"/>
  </p:sldMasterIdLst>
  <p:notesMasterIdLst>
    <p:notesMasterId r:id="rId38"/>
  </p:notesMasterIdLst>
  <p:handoutMasterIdLst>
    <p:handoutMasterId r:id="rId39"/>
  </p:handoutMasterIdLst>
  <p:sldIdLst>
    <p:sldId id="313" r:id="rId5"/>
    <p:sldId id="300" r:id="rId6"/>
    <p:sldId id="441" r:id="rId7"/>
    <p:sldId id="259" r:id="rId8"/>
    <p:sldId id="361" r:id="rId9"/>
    <p:sldId id="442" r:id="rId10"/>
    <p:sldId id="446" r:id="rId11"/>
    <p:sldId id="447" r:id="rId12"/>
    <p:sldId id="448" r:id="rId13"/>
    <p:sldId id="265" r:id="rId14"/>
    <p:sldId id="315" r:id="rId15"/>
    <p:sldId id="260" r:id="rId16"/>
    <p:sldId id="337" r:id="rId17"/>
    <p:sldId id="329" r:id="rId18"/>
    <p:sldId id="341" r:id="rId19"/>
    <p:sldId id="343" r:id="rId20"/>
    <p:sldId id="347" r:id="rId21"/>
    <p:sldId id="451" r:id="rId22"/>
    <p:sldId id="452" r:id="rId23"/>
    <p:sldId id="453" r:id="rId24"/>
    <p:sldId id="443" r:id="rId25"/>
    <p:sldId id="444" r:id="rId26"/>
    <p:sldId id="325" r:id="rId27"/>
    <p:sldId id="422" r:id="rId28"/>
    <p:sldId id="350" r:id="rId29"/>
    <p:sldId id="352" r:id="rId30"/>
    <p:sldId id="353" r:id="rId31"/>
    <p:sldId id="445" r:id="rId32"/>
    <p:sldId id="358" r:id="rId33"/>
    <p:sldId id="449" r:id="rId34"/>
    <p:sldId id="450" r:id="rId35"/>
    <p:sldId id="421" r:id="rId36"/>
    <p:sldId id="440" r:id="rId3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94">
          <p15:clr>
            <a:srgbClr val="A4A3A4"/>
          </p15:clr>
        </p15:guide>
        <p15:guide id="2" orient="horz" pos="2835">
          <p15:clr>
            <a:srgbClr val="A4A3A4"/>
          </p15:clr>
        </p15:guide>
        <p15:guide id="3" orient="horz" pos="769">
          <p15:clr>
            <a:srgbClr val="A4A3A4"/>
          </p15:clr>
        </p15:guide>
        <p15:guide id="4" orient="horz" pos="1153">
          <p15:clr>
            <a:srgbClr val="A4A3A4"/>
          </p15:clr>
        </p15:guide>
        <p15:guide id="5" orient="horz" pos="1812">
          <p15:clr>
            <a:srgbClr val="A4A3A4"/>
          </p15:clr>
        </p15:guide>
        <p15:guide id="6" orient="horz" pos="2562">
          <p15:clr>
            <a:srgbClr val="A4A3A4"/>
          </p15:clr>
        </p15:guide>
        <p15:guide id="7" orient="horz" pos="1906">
          <p15:clr>
            <a:srgbClr val="A4A3A4"/>
          </p15:clr>
        </p15:guide>
        <p15:guide id="8" orient="horz" pos="1054">
          <p15:clr>
            <a:srgbClr val="A4A3A4"/>
          </p15:clr>
        </p15:guide>
        <p15:guide id="9" pos="288">
          <p15:clr>
            <a:srgbClr val="A4A3A4"/>
          </p15:clr>
        </p15:guide>
        <p15:guide id="10" pos="5472">
          <p15:clr>
            <a:srgbClr val="A4A3A4"/>
          </p15:clr>
        </p15:guide>
        <p15:guide id="11" pos="1700">
          <p15:clr>
            <a:srgbClr val="A4A3A4"/>
          </p15:clr>
        </p15:guide>
        <p15:guide id="12" pos="3207">
          <p15:clr>
            <a:srgbClr val="A4A3A4"/>
          </p15:clr>
        </p15:guide>
        <p15:guide id="13" pos="4715">
          <p15:clr>
            <a:srgbClr val="A4A3A4"/>
          </p15:clr>
        </p15:guide>
        <p15:guide id="14" pos="1795">
          <p15:clr>
            <a:srgbClr val="A4A3A4"/>
          </p15:clr>
        </p15:guide>
        <p15:guide id="15" pos="3307">
          <p15:clr>
            <a:srgbClr val="A4A3A4"/>
          </p15:clr>
        </p15:guide>
        <p15:guide id="16" pos="4814">
          <p15:clr>
            <a:srgbClr val="A4A3A4"/>
          </p15:clr>
        </p15:guide>
        <p15:guide id="17" pos="2451">
          <p15:clr>
            <a:srgbClr val="A4A3A4"/>
          </p15:clr>
        </p15:guide>
        <p15:guide id="18" pos="2554">
          <p15:clr>
            <a:srgbClr val="A4A3A4"/>
          </p15:clr>
        </p15:guide>
        <p15:guide id="19" pos="942">
          <p15:clr>
            <a:srgbClr val="A4A3A4"/>
          </p15:clr>
        </p15:guide>
        <p15:guide id="20" pos="1042">
          <p15:clr>
            <a:srgbClr val="A4A3A4"/>
          </p15:clr>
        </p15:guide>
        <p15:guide id="21" pos="3965">
          <p15:clr>
            <a:srgbClr val="A4A3A4"/>
          </p15:clr>
        </p15:guide>
        <p15:guide id="22" pos="406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ob Miles" initials="RM"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251" autoAdjust="0"/>
  </p:normalViewPr>
  <p:slideViewPr>
    <p:cSldViewPr snapToGrid="0">
      <p:cViewPr varScale="1">
        <p:scale>
          <a:sx n="127" d="100"/>
          <a:sy n="127" d="100"/>
        </p:scale>
        <p:origin x="-200" y="-104"/>
      </p:cViewPr>
      <p:guideLst>
        <p:guide orient="horz" pos="294"/>
        <p:guide orient="horz" pos="2835"/>
        <p:guide orient="horz" pos="769"/>
        <p:guide orient="horz" pos="1153"/>
        <p:guide orient="horz" pos="1812"/>
        <p:guide orient="horz" pos="2562"/>
        <p:guide orient="horz" pos="1906"/>
        <p:guide orient="horz" pos="1054"/>
        <p:guide pos="288"/>
        <p:guide pos="5472"/>
        <p:guide pos="1700"/>
        <p:guide pos="3207"/>
        <p:guide pos="4715"/>
        <p:guide pos="1795"/>
        <p:guide pos="3307"/>
        <p:guide pos="4814"/>
        <p:guide pos="2451"/>
        <p:guide pos="2554"/>
        <p:guide pos="942"/>
        <p:guide pos="1042"/>
        <p:guide pos="3965"/>
        <p:guide pos="4061"/>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8" d="100"/>
          <a:sy n="98" d="100"/>
        </p:scale>
        <p:origin x="-2376" y="-108"/>
      </p:cViewPr>
      <p:guideLst>
        <p:guide orient="horz" pos="2880"/>
        <p:guide pos="2160"/>
      </p:guideLst>
    </p:cSldViewPr>
  </p:notesViewPr>
  <p:gridSpacing cx="75895" cy="75895"/>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DF3284-5CED-4372-997B-A2DB9FEB5F36}" type="datetimeFigureOut">
              <a:rPr lang="en-US" smtClean="0"/>
              <a:t>5/23/13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07429C-3E65-48FF-BF64-25C511DAE822}" type="slidenum">
              <a:rPr lang="en-US" smtClean="0"/>
              <a:t>‹#›</a:t>
            </a:fld>
            <a:endParaRPr lang="en-US"/>
          </a:p>
        </p:txBody>
      </p:sp>
    </p:spTree>
    <p:extLst>
      <p:ext uri="{BB962C8B-B14F-4D97-AF65-F5344CB8AC3E}">
        <p14:creationId xmlns:p14="http://schemas.microsoft.com/office/powerpoint/2010/main" val="2655152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44F01F-7F76-4F9A-9CC8-4847A2F5E179}" type="datetimeFigureOut">
              <a:rPr lang="en-US" smtClean="0"/>
              <a:t>5/23/13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6C1CF0-316C-4904-A0F9-3EEDE72BDC86}" type="slidenum">
              <a:rPr lang="en-US" smtClean="0"/>
              <a:t>‹#›</a:t>
            </a:fld>
            <a:endParaRPr lang="en-US"/>
          </a:p>
        </p:txBody>
      </p:sp>
    </p:spTree>
    <p:extLst>
      <p:ext uri="{BB962C8B-B14F-4D97-AF65-F5344CB8AC3E}">
        <p14:creationId xmlns:p14="http://schemas.microsoft.com/office/powerpoint/2010/main" val="212609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latin typeface="Calibri"/>
              </a:rPr>
              <a:pPr/>
              <a:t>7</a:t>
            </a:fld>
            <a:endParaRPr lang="en-US" dirty="0">
              <a:solidFill>
                <a:prstClr val="black"/>
              </a:solidFill>
              <a:latin typeface="Calibri"/>
            </a:endParaRPr>
          </a:p>
        </p:txBody>
      </p:sp>
    </p:spTree>
    <p:extLst>
      <p:ext uri="{BB962C8B-B14F-4D97-AF65-F5344CB8AC3E}">
        <p14:creationId xmlns:p14="http://schemas.microsoft.com/office/powerpoint/2010/main" val="1408323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latin typeface="Calibri"/>
              </a:rPr>
              <a:pPr/>
              <a:t>8</a:t>
            </a:fld>
            <a:endParaRPr lang="en-US" dirty="0">
              <a:solidFill>
                <a:prstClr val="black"/>
              </a:solidFill>
              <a:latin typeface="Calibri"/>
            </a:endParaRPr>
          </a:p>
        </p:txBody>
      </p:sp>
    </p:spTree>
    <p:extLst>
      <p:ext uri="{BB962C8B-B14F-4D97-AF65-F5344CB8AC3E}">
        <p14:creationId xmlns:p14="http://schemas.microsoft.com/office/powerpoint/2010/main" val="2851240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latin typeface="Calibri"/>
              </a:rPr>
              <a:pPr/>
              <a:t>9</a:t>
            </a:fld>
            <a:endParaRPr lang="en-US" dirty="0">
              <a:solidFill>
                <a:prstClr val="black"/>
              </a:solidFill>
              <a:latin typeface="Calibri"/>
            </a:endParaRPr>
          </a:p>
        </p:txBody>
      </p:sp>
    </p:spTree>
    <p:extLst>
      <p:ext uri="{BB962C8B-B14F-4D97-AF65-F5344CB8AC3E}">
        <p14:creationId xmlns:p14="http://schemas.microsoft.com/office/powerpoint/2010/main" val="26030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13</a:t>
            </a:fld>
            <a:endParaRPr lang="en-US"/>
          </a:p>
        </p:txBody>
      </p:sp>
    </p:spTree>
    <p:extLst>
      <p:ext uri="{BB962C8B-B14F-4D97-AF65-F5344CB8AC3E}">
        <p14:creationId xmlns:p14="http://schemas.microsoft.com/office/powerpoint/2010/main" val="2523824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400"/>
            <a:ext cx="6096000" cy="4114800"/>
          </a:xfrm>
          <a:prstGeom prst="rect">
            <a:avLst/>
          </a:prstGeom>
        </p:spPr>
        <p:txBody>
          <a:bodyPr/>
          <a:lstStyle/>
          <a:p>
            <a:pPr>
              <a:lnSpc>
                <a:spcPct val="115000"/>
              </a:lnSpc>
              <a:spcBef>
                <a:spcPts val="1000"/>
              </a:spcBef>
            </a:pPr>
            <a:endParaRPr lang="en-US" dirty="0">
              <a:ea typeface="Calibri"/>
              <a:cs typeface="Times New Roman"/>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82194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400"/>
            <a:ext cx="6096000" cy="4114800"/>
          </a:xfrm>
          <a:prstGeom prst="rect">
            <a:avLst/>
          </a:prstGeom>
        </p:spPr>
        <p:txBody>
          <a:bodyPr/>
          <a:lstStyle/>
          <a:p>
            <a:pPr>
              <a:lnSpc>
                <a:spcPct val="115000"/>
              </a:lnSpc>
              <a:spcBef>
                <a:spcPts val="1000"/>
              </a:spcBef>
            </a:pPr>
            <a:r>
              <a:rPr lang="en-GB" sz="1600" b="1" dirty="0">
                <a:solidFill>
                  <a:srgbClr val="4F81BD"/>
                </a:solidFill>
                <a:latin typeface="Cambria"/>
                <a:ea typeface="Times New Roman"/>
                <a:cs typeface="Times New Roman"/>
              </a:rPr>
              <a:t>The Windows Phone Emulator</a:t>
            </a:r>
            <a:endParaRPr lang="en-US" sz="1600" b="1" dirty="0">
              <a:solidFill>
                <a:srgbClr val="4F81BD"/>
              </a:solidFill>
              <a:latin typeface="Cambria"/>
              <a:ea typeface="Times New Roman"/>
              <a:cs typeface="Times New Roman"/>
            </a:endParaRPr>
          </a:p>
          <a:p>
            <a:pPr>
              <a:lnSpc>
                <a:spcPct val="115000"/>
              </a:lnSpc>
              <a:spcAft>
                <a:spcPts val="1000"/>
              </a:spcAft>
            </a:pPr>
            <a:r>
              <a:rPr lang="en-GB" dirty="0">
                <a:ea typeface="Calibri"/>
                <a:cs typeface="Times New Roman"/>
              </a:rPr>
              <a:t>The emulator runs a full copy of the Windows Phone OS inside a virtual machine. You can debug your apps on the emulator pretty much the same way as when running on the real phone</a:t>
            </a:r>
            <a:r>
              <a:rPr lang="en-GB" dirty="0" smtClean="0">
                <a:ea typeface="Calibri"/>
                <a:cs typeface="Times New Roman"/>
              </a:rPr>
              <a:t>.</a:t>
            </a:r>
          </a:p>
          <a:p>
            <a:r>
              <a:rPr lang="en-GB" dirty="0" smtClean="0"/>
              <a:t>The emulator contains most of the complete Windows Phone experience</a:t>
            </a:r>
          </a:p>
          <a:p>
            <a:r>
              <a:rPr lang="en-GB" dirty="0" smtClean="0"/>
              <a:t>It does have the browser and will provide the phone behaviours for things like placing calls and sending SMS messages</a:t>
            </a:r>
          </a:p>
          <a:p>
            <a:r>
              <a:rPr lang="en-GB" dirty="0" smtClean="0"/>
              <a:t>It also contains an emulation of the Windows Phone camera, GPS and motion sensors</a:t>
            </a:r>
          </a:p>
          <a:p>
            <a:r>
              <a:rPr lang="en-GB" dirty="0" smtClean="0"/>
              <a:t>You can also use the emulator to capture screenshots of programs running on the phone</a:t>
            </a:r>
          </a:p>
          <a:p>
            <a:pPr>
              <a:lnSpc>
                <a:spcPct val="115000"/>
              </a:lnSpc>
              <a:spcAft>
                <a:spcPts val="1000"/>
              </a:spcAft>
            </a:pPr>
            <a:endParaRPr lang="en-US" dirty="0">
              <a:ea typeface="Calibri"/>
              <a:cs typeface="Times New Roman"/>
            </a:endParaRPr>
          </a:p>
          <a:p>
            <a:pPr>
              <a:lnSpc>
                <a:spcPct val="115000"/>
              </a:lnSpc>
            </a:pPr>
            <a:r>
              <a:rPr lang="en-GB" sz="1400" dirty="0">
                <a:latin typeface="Arial"/>
                <a:ea typeface="Calibri"/>
                <a:cs typeface="Times New Roman"/>
              </a:rPr>
              <a:t> </a:t>
            </a:r>
            <a:endParaRPr lang="en-US" dirty="0">
              <a:ea typeface="Calibri"/>
              <a:cs typeface="Times New Roman"/>
            </a:endParaRPr>
          </a:p>
          <a:p>
            <a:pPr>
              <a:lnSpc>
                <a:spcPct val="150000"/>
              </a:lnSpc>
              <a:spcAft>
                <a:spcPts val="1000"/>
              </a:spcAft>
            </a:pPr>
            <a:r>
              <a:rPr lang="en-US" dirty="0">
                <a:ea typeface="Calibri"/>
                <a:cs typeface="Times New Roman"/>
              </a:rPr>
              <a:t> </a:t>
            </a:r>
          </a:p>
          <a:p>
            <a:pPr>
              <a:lnSpc>
                <a:spcPct val="115000"/>
              </a:lnSpc>
              <a:spcAft>
                <a:spcPts val="1000"/>
              </a:spcAft>
            </a:pPr>
            <a:r>
              <a:rPr lang="en-US" dirty="0">
                <a:ea typeface="Calibri"/>
                <a:cs typeface="Times New Roman"/>
              </a:rPr>
              <a:t/>
            </a:r>
            <a:br>
              <a:rPr lang="en-US" dirty="0">
                <a:ea typeface="Calibri"/>
                <a:cs typeface="Times New Roman"/>
              </a:rPr>
            </a:br>
            <a:r>
              <a:rPr lang="en-US"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576205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pPr>
              <a:lnSpc>
                <a:spcPct val="115000"/>
              </a:lnSpc>
              <a:spcBef>
                <a:spcPts val="1000"/>
              </a:spcBef>
            </a:pPr>
            <a:r>
              <a:rPr lang="en-US" sz="1600" b="1">
                <a:solidFill>
                  <a:srgbClr val="4F81BD"/>
                </a:solidFill>
                <a:latin typeface="Cambria"/>
                <a:ea typeface="Times New Roman"/>
                <a:cs typeface="Times New Roman"/>
              </a:rPr>
              <a:t>Deploying to the Emulator</a:t>
            </a:r>
          </a:p>
          <a:p>
            <a:pPr>
              <a:lnSpc>
                <a:spcPct val="115000"/>
              </a:lnSpc>
              <a:spcAft>
                <a:spcPts val="1000"/>
              </a:spcAft>
            </a:pPr>
            <a:r>
              <a:rPr lang="en-US" dirty="0">
                <a:ea typeface="Calibri"/>
                <a:cs typeface="Times New Roman"/>
              </a:rPr>
              <a:t>Simply select the appropriate target in the dropdown on the Visual Studio toolbar.</a:t>
            </a:r>
          </a:p>
          <a:p>
            <a:pPr>
              <a:lnSpc>
                <a:spcPct val="115000"/>
              </a:lnSpc>
              <a:spcAft>
                <a:spcPts val="1000"/>
              </a:spcAft>
            </a:pPr>
            <a:r>
              <a:rPr lang="en-US" dirty="0">
                <a:ea typeface="Calibri"/>
                <a:cs typeface="Times New Roman"/>
              </a:rPr>
              <a:t/>
            </a:r>
            <a:br>
              <a:rPr lang="en-US" dirty="0">
                <a:ea typeface="Calibri"/>
                <a:cs typeface="Times New Roman"/>
              </a:rPr>
            </a:br>
            <a:r>
              <a:rPr lang="en-US" dirty="0">
                <a:ea typeface="Calibri"/>
                <a:cs typeface="Times New Roman"/>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1384378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nSpc>
                <a:spcPct val="115000"/>
              </a:lnSpc>
              <a:spcBef>
                <a:spcPts val="1000"/>
              </a:spcBef>
            </a:pPr>
            <a:r>
              <a:rPr lang="en-GB" dirty="0" smtClean="0"/>
              <a:t>There are several things you can do with Tiles: </a:t>
            </a:r>
          </a:p>
          <a:p>
            <a:pPr marL="171450" indent="-171450">
              <a:lnSpc>
                <a:spcPct val="115000"/>
              </a:lnSpc>
              <a:spcBef>
                <a:spcPts val="1000"/>
              </a:spcBef>
              <a:buFont typeface="Arial" panose="020B0604020202020204" pitchFamily="34" charset="0"/>
              <a:buChar char="•"/>
            </a:pPr>
            <a:r>
              <a:rPr lang="en-GB" dirty="0" smtClean="0"/>
              <a:t>Support multiple sizes, customizable by your customer.</a:t>
            </a:r>
          </a:p>
          <a:p>
            <a:pPr marL="171450" indent="-171450">
              <a:lnSpc>
                <a:spcPct val="115000"/>
              </a:lnSpc>
              <a:spcBef>
                <a:spcPts val="1000"/>
              </a:spcBef>
              <a:buFont typeface="Arial" panose="020B0604020202020204" pitchFamily="34" charset="0"/>
              <a:buChar char="•"/>
            </a:pPr>
            <a:r>
              <a:rPr lang="en-GB" dirty="0" smtClean="0"/>
              <a:t>Choose from one of three visual templates to help your app stand out.</a:t>
            </a:r>
          </a:p>
          <a:p>
            <a:pPr marL="171450" indent="-171450">
              <a:lnSpc>
                <a:spcPct val="115000"/>
              </a:lnSpc>
              <a:spcBef>
                <a:spcPts val="1000"/>
              </a:spcBef>
              <a:buFont typeface="Arial" panose="020B0604020202020204" pitchFamily="34" charset="0"/>
              <a:buChar char="•"/>
            </a:pPr>
            <a:r>
              <a:rPr lang="en-GB" dirty="0" smtClean="0"/>
              <a:t>Offer a variety of secondary Tiles.</a:t>
            </a:r>
          </a:p>
          <a:p>
            <a:pPr marL="171450" indent="-171450">
              <a:lnSpc>
                <a:spcPct val="115000"/>
              </a:lnSpc>
              <a:spcBef>
                <a:spcPts val="1000"/>
              </a:spcBef>
              <a:buFont typeface="Arial" panose="020B0604020202020204" pitchFamily="34" charset="0"/>
              <a:buChar char="•"/>
            </a:pPr>
            <a:r>
              <a:rPr lang="en-GB" dirty="0" smtClean="0"/>
              <a:t>Control which page your customers land on when clicking on your secondary Tiles.</a:t>
            </a:r>
          </a:p>
          <a:p>
            <a:pPr marL="171450" indent="-171450">
              <a:lnSpc>
                <a:spcPct val="115000"/>
              </a:lnSpc>
              <a:spcBef>
                <a:spcPts val="1000"/>
              </a:spcBef>
              <a:buFont typeface="Arial" panose="020B0604020202020204" pitchFamily="34" charset="0"/>
              <a:buChar char="•"/>
            </a:pPr>
            <a:endParaRPr lang="en-GB" dirty="0" smtClean="0"/>
          </a:p>
          <a:p>
            <a:pPr marL="0" indent="0">
              <a:lnSpc>
                <a:spcPct val="115000"/>
              </a:lnSpc>
              <a:spcBef>
                <a:spcPts val="1000"/>
              </a:spcBef>
              <a:buFont typeface="Arial" panose="020B0604020202020204" pitchFamily="34" charset="0"/>
              <a:buNone/>
            </a:pPr>
            <a:r>
              <a:rPr lang="en-GB" dirty="0" smtClean="0"/>
              <a:t>The</a:t>
            </a:r>
            <a:r>
              <a:rPr lang="en-GB" baseline="0" dirty="0" smtClean="0"/>
              <a:t> Tile API wraps the OS Tile experience so 3</a:t>
            </a:r>
            <a:r>
              <a:rPr lang="en-GB" baseline="30000" dirty="0" smtClean="0"/>
              <a:t>rd</a:t>
            </a:r>
            <a:r>
              <a:rPr lang="en-GB" baseline="0" dirty="0" smtClean="0"/>
              <a:t> party app developers have access to exactly the same tile functionality as the built-in apps.</a:t>
            </a:r>
            <a:endParaRPr lang="en-GB" dirty="0" smtClean="0"/>
          </a:p>
          <a:p>
            <a:pPr>
              <a:lnSpc>
                <a:spcPct val="115000"/>
              </a:lnSpc>
              <a:spcBef>
                <a:spcPts val="1000"/>
              </a:spcBef>
            </a:pPr>
            <a:endParaRPr lang="en-US" dirty="0"/>
          </a:p>
        </p:txBody>
      </p:sp>
    </p:spTree>
    <p:extLst>
      <p:ext uri="{BB962C8B-B14F-4D97-AF65-F5344CB8AC3E}">
        <p14:creationId xmlns:p14="http://schemas.microsoft.com/office/powerpoint/2010/main" val="2531523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Speech</a:t>
            </a:r>
          </a:p>
          <a:p>
            <a:r>
              <a:rPr lang="en-GB" dirty="0" smtClean="0"/>
              <a:t>In Windows Phone 8 SDK, users can interact with your app using their voice. </a:t>
            </a:r>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29</a:t>
            </a:fld>
            <a:endParaRPr lang="en-US"/>
          </a:p>
        </p:txBody>
      </p:sp>
    </p:spTree>
    <p:extLst>
      <p:ext uri="{BB962C8B-B14F-4D97-AF65-F5344CB8AC3E}">
        <p14:creationId xmlns:p14="http://schemas.microsoft.com/office/powerpoint/2010/main" val="1063817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5699125"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8" name="Picture Placeholder 9"/>
          <p:cNvSpPr>
            <a:spLocks noGrp="1"/>
          </p:cNvSpPr>
          <p:nvPr>
            <p:ph type="pic" sz="quarter" idx="20" hasCustomPrompt="1"/>
          </p:nvPr>
        </p:nvSpPr>
        <p:spPr>
          <a:xfrm>
            <a:off x="7435851"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5699125"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2" name="Text Placeholder 12"/>
          <p:cNvSpPr>
            <a:spLocks noGrp="1"/>
          </p:cNvSpPr>
          <p:nvPr>
            <p:ph type="body" sz="quarter" idx="25" hasCustomPrompt="1"/>
          </p:nvPr>
        </p:nvSpPr>
        <p:spPr>
          <a:xfrm>
            <a:off x="7435851"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4" name="Rectangle 3"/>
          <p:cNvSpPr/>
          <p:nvPr userDrawn="1"/>
        </p:nvSpPr>
        <p:spPr>
          <a:xfrm>
            <a:off x="7435851"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0" name="Rectangle 39"/>
          <p:cNvSpPr/>
          <p:nvPr userDrawn="1"/>
        </p:nvSpPr>
        <p:spPr>
          <a:xfrm>
            <a:off x="8304213"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Rectangle 40"/>
          <p:cNvSpPr/>
          <p:nvPr userDrawn="1"/>
        </p:nvSpPr>
        <p:spPr>
          <a:xfrm>
            <a:off x="7435851"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2" name="Rectangle 41"/>
          <p:cNvSpPr/>
          <p:nvPr userDrawn="1"/>
        </p:nvSpPr>
        <p:spPr>
          <a:xfrm>
            <a:off x="8304213"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7" name="Freeform 95"/>
          <p:cNvSpPr>
            <a:spLocks/>
          </p:cNvSpPr>
          <p:nvPr userDrawn="1"/>
        </p:nvSpPr>
        <p:spPr bwMode="black">
          <a:xfrm>
            <a:off x="8515160" y="677673"/>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Freeform 81"/>
          <p:cNvSpPr>
            <a:spLocks noEditPoints="1"/>
          </p:cNvSpPr>
          <p:nvPr userDrawn="1"/>
        </p:nvSpPr>
        <p:spPr bwMode="black">
          <a:xfrm>
            <a:off x="7623940" y="1565123"/>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116"/>
          <p:cNvSpPr>
            <a:spLocks noEditPoints="1"/>
          </p:cNvSpPr>
          <p:nvPr userDrawn="1"/>
        </p:nvSpPr>
        <p:spPr bwMode="black">
          <a:xfrm>
            <a:off x="8499792" y="1566623"/>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noChangeAspect="1"/>
          </p:cNvSpPr>
          <p:nvPr userDrawn="1"/>
        </p:nvSpPr>
        <p:spPr bwMode="black">
          <a:xfrm>
            <a:off x="7673027"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Tree>
    <p:extLst>
      <p:ext uri="{BB962C8B-B14F-4D97-AF65-F5344CB8AC3E}">
        <p14:creationId xmlns:p14="http://schemas.microsoft.com/office/powerpoint/2010/main" val="49910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Slide Number Placeholder 19"/>
          <p:cNvSpPr>
            <a:spLocks noGrp="1"/>
          </p:cNvSpPr>
          <p:nvPr>
            <p:ph type="sldNum" sz="quarter" idx="24"/>
          </p:nvPr>
        </p:nvSpPr>
        <p:spPr/>
        <p:txBody>
          <a:bodyPr/>
          <a:lstStyle/>
          <a:p>
            <a:fld id="{B6F15528-21DE-4FAA-801E-634DDDAF4B2B}" type="slidenum">
              <a:rPr lang="en-US" smtClean="0"/>
              <a:pPr/>
              <a:t>‹#›</a:t>
            </a:fld>
            <a:endParaRPr lang="en-US" dirty="0"/>
          </a:p>
        </p:txBody>
      </p:sp>
      <p:sp>
        <p:nvSpPr>
          <p:cNvPr id="21" name="Title 2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5" name="Text Placeholder 24"/>
          <p:cNvSpPr>
            <a:spLocks noGrp="1"/>
          </p:cNvSpPr>
          <p:nvPr>
            <p:ph type="body" sz="quarter" idx="25" hasCustomPrompt="1"/>
          </p:nvPr>
        </p:nvSpPr>
        <p:spPr>
          <a:xfrm>
            <a:off x="457200"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3" name="Text Placeholder 21"/>
          <p:cNvSpPr>
            <a:spLocks noGrp="1"/>
          </p:cNvSpPr>
          <p:nvPr>
            <p:ph type="body" sz="quarter" idx="26" hasCustomPrompt="1"/>
          </p:nvPr>
        </p:nvSpPr>
        <p:spPr>
          <a:xfrm>
            <a:off x="457200"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Text Placeholder 24"/>
          <p:cNvSpPr>
            <a:spLocks noGrp="1"/>
          </p:cNvSpPr>
          <p:nvPr>
            <p:ph type="body" sz="quarter" idx="27" hasCustomPrompt="1"/>
          </p:nvPr>
        </p:nvSpPr>
        <p:spPr>
          <a:xfrm>
            <a:off x="284956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5" name="Text Placeholder 21"/>
          <p:cNvSpPr>
            <a:spLocks noGrp="1"/>
          </p:cNvSpPr>
          <p:nvPr>
            <p:ph type="body" sz="quarter" idx="28" hasCustomPrompt="1"/>
          </p:nvPr>
        </p:nvSpPr>
        <p:spPr>
          <a:xfrm>
            <a:off x="284956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30" hasCustomPrompt="1"/>
          </p:nvPr>
        </p:nvSpPr>
        <p:spPr>
          <a:xfrm>
            <a:off x="524351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Text Placeholder 2"/>
          <p:cNvSpPr>
            <a:spLocks noGrp="1"/>
          </p:cNvSpPr>
          <p:nvPr>
            <p:ph type="body" sz="quarter" idx="31"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79002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With Graphics">
    <p:spTree>
      <p:nvGrpSpPr>
        <p:cNvPr id="1" name=""/>
        <p:cNvGrpSpPr/>
        <p:nvPr/>
      </p:nvGrpSpPr>
      <p:grpSpPr>
        <a:xfrm>
          <a:off x="0" y="0"/>
          <a:ext cx="0" cy="0"/>
          <a:chOff x="0" y="0"/>
          <a:chExt cx="0" cy="0"/>
        </a:xfrm>
      </p:grpSpPr>
      <p:sp>
        <p:nvSpPr>
          <p:cNvPr id="22" name="Text Placeholder 13"/>
          <p:cNvSpPr>
            <a:spLocks noGrp="1"/>
          </p:cNvSpPr>
          <p:nvPr>
            <p:ph type="body" sz="quarter" idx="21"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4" name="Slide Number Placeholder 23"/>
          <p:cNvSpPr>
            <a:spLocks noGrp="1"/>
          </p:cNvSpPr>
          <p:nvPr>
            <p:ph type="sldNum" sz="quarter" idx="24"/>
          </p:nvPr>
        </p:nvSpPr>
        <p:spPr/>
        <p:txBody>
          <a:bodyPr/>
          <a:lstStyle/>
          <a:p>
            <a:fld id="{B6F15528-21DE-4FAA-801E-634DDDAF4B2B}" type="slidenum">
              <a:rPr lang="en-US" smtClean="0"/>
              <a:pPr/>
              <a:t>‹#›</a:t>
            </a:fld>
            <a:endParaRPr lang="en-US" dirty="0"/>
          </a:p>
        </p:txBody>
      </p:sp>
      <p:sp>
        <p:nvSpPr>
          <p:cNvPr id="25" name="Title 2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7" name="Content Placeholder 9"/>
          <p:cNvSpPr>
            <a:spLocks noGrp="1"/>
          </p:cNvSpPr>
          <p:nvPr>
            <p:ph sz="quarter" idx="18" hasCustomPrompt="1"/>
          </p:nvPr>
        </p:nvSpPr>
        <p:spPr>
          <a:xfrm>
            <a:off x="457200"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8" name="Content Placeholder 9"/>
          <p:cNvSpPr>
            <a:spLocks noGrp="1"/>
          </p:cNvSpPr>
          <p:nvPr>
            <p:ph sz="quarter" idx="25" hasCustomPrompt="1"/>
          </p:nvPr>
        </p:nvSpPr>
        <p:spPr>
          <a:xfrm>
            <a:off x="2850357"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9" name="Content Placeholder 9"/>
          <p:cNvSpPr>
            <a:spLocks noGrp="1"/>
          </p:cNvSpPr>
          <p:nvPr>
            <p:ph sz="quarter" idx="26" hasCustomPrompt="1"/>
          </p:nvPr>
        </p:nvSpPr>
        <p:spPr>
          <a:xfrm>
            <a:off x="5243513"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36" name="Text Placeholder 24"/>
          <p:cNvSpPr>
            <a:spLocks noGrp="1"/>
          </p:cNvSpPr>
          <p:nvPr>
            <p:ph type="body" sz="quarter" idx="27" hasCustomPrompt="1"/>
          </p:nvPr>
        </p:nvSpPr>
        <p:spPr>
          <a:xfrm>
            <a:off x="457200"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28" hasCustomPrompt="1"/>
          </p:nvPr>
        </p:nvSpPr>
        <p:spPr>
          <a:xfrm>
            <a:off x="457201"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Text Placeholder 24"/>
          <p:cNvSpPr>
            <a:spLocks noGrp="1"/>
          </p:cNvSpPr>
          <p:nvPr>
            <p:ph type="body" sz="quarter" idx="29" hasCustomPrompt="1"/>
          </p:nvPr>
        </p:nvSpPr>
        <p:spPr>
          <a:xfrm>
            <a:off x="2850357"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9" name="Text Placeholder 21"/>
          <p:cNvSpPr>
            <a:spLocks noGrp="1"/>
          </p:cNvSpPr>
          <p:nvPr>
            <p:ph type="body" sz="quarter" idx="30" hasCustomPrompt="1"/>
          </p:nvPr>
        </p:nvSpPr>
        <p:spPr>
          <a:xfrm>
            <a:off x="2850357"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Text Placeholder 24"/>
          <p:cNvSpPr>
            <a:spLocks noGrp="1"/>
          </p:cNvSpPr>
          <p:nvPr>
            <p:ph type="body" sz="quarter" idx="31" hasCustomPrompt="1"/>
          </p:nvPr>
        </p:nvSpPr>
        <p:spPr>
          <a:xfrm>
            <a:off x="5243513"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41" name="Text Placeholder 21"/>
          <p:cNvSpPr>
            <a:spLocks noGrp="1"/>
          </p:cNvSpPr>
          <p:nvPr>
            <p:ph type="body" sz="quarter" idx="32" hasCustomPrompt="1"/>
          </p:nvPr>
        </p:nvSpPr>
        <p:spPr>
          <a:xfrm>
            <a:off x="5243513"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958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3"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Slide Number Placeholder 8"/>
          <p:cNvSpPr>
            <a:spLocks noGrp="1"/>
          </p:cNvSpPr>
          <p:nvPr>
            <p:ph type="sldNum" sz="quarter" idx="22"/>
          </p:nvPr>
        </p:nvSpPr>
        <p:spPr/>
        <p:txBody>
          <a:bodyPr/>
          <a:lstStyle/>
          <a:p>
            <a:fld id="{B6F15528-21DE-4FAA-801E-634DDDAF4B2B}" type="slidenum">
              <a:rPr lang="en-US" smtClean="0"/>
              <a:pPr/>
              <a:t>‹#›</a:t>
            </a:fld>
            <a:endParaRPr lang="en-US" dirty="0"/>
          </a:p>
        </p:txBody>
      </p:sp>
      <p:sp>
        <p:nvSpPr>
          <p:cNvPr id="24" name="Text Placeholder 2"/>
          <p:cNvSpPr>
            <a:spLocks noGrp="1"/>
          </p:cNvSpPr>
          <p:nvPr>
            <p:ph type="body" sz="quarter" idx="23" hasCustomPrompt="1"/>
          </p:nvPr>
        </p:nvSpPr>
        <p:spPr>
          <a:xfrm>
            <a:off x="457200" y="1152524"/>
            <a:ext cx="7027863" cy="1266825"/>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p:txBody>
      </p:sp>
      <p:sp>
        <p:nvSpPr>
          <p:cNvPr id="14" name="Title 13"/>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5"/>
          <p:cNvSpPr>
            <a:spLocks noGrp="1"/>
          </p:cNvSpPr>
          <p:nvPr>
            <p:ph type="body" sz="quarter" idx="24"/>
          </p:nvPr>
        </p:nvSpPr>
        <p:spPr>
          <a:xfrm>
            <a:off x="457200"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Text Placeholder 25"/>
          <p:cNvSpPr>
            <a:spLocks noGrp="1"/>
          </p:cNvSpPr>
          <p:nvPr>
            <p:ph type="body" sz="quarter" idx="25"/>
          </p:nvPr>
        </p:nvSpPr>
        <p:spPr>
          <a:xfrm>
            <a:off x="2850357"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5"/>
          <p:cNvSpPr>
            <a:spLocks noGrp="1"/>
          </p:cNvSpPr>
          <p:nvPr>
            <p:ph type="body" sz="quarter" idx="26"/>
          </p:nvPr>
        </p:nvSpPr>
        <p:spPr>
          <a:xfrm>
            <a:off x="5243513"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081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les">
    <p:spTree>
      <p:nvGrpSpPr>
        <p:cNvPr id="1" name=""/>
        <p:cNvGrpSpPr/>
        <p:nvPr/>
      </p:nvGrpSpPr>
      <p:grpSpPr>
        <a:xfrm>
          <a:off x="0" y="0"/>
          <a:ext cx="0" cy="0"/>
          <a:chOff x="0" y="0"/>
          <a:chExt cx="0" cy="0"/>
        </a:xfrm>
      </p:grpSpPr>
      <p:sp>
        <p:nvSpPr>
          <p:cNvPr id="4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48" name="Slide Number Placeholder 47"/>
          <p:cNvSpPr>
            <a:spLocks noGrp="1"/>
          </p:cNvSpPr>
          <p:nvPr>
            <p:ph type="sldNum" sz="quarter" idx="48"/>
          </p:nvPr>
        </p:nvSpPr>
        <p:spPr/>
        <p:txBody>
          <a:bodyPr/>
          <a:lstStyle/>
          <a:p>
            <a:fld id="{B6F15528-21DE-4FAA-801E-634DDDAF4B2B}" type="slidenum">
              <a:rPr lang="en-US" smtClean="0"/>
              <a:pPr/>
              <a:t>‹#›</a:t>
            </a:fld>
            <a:endParaRPr lang="en-US" dirty="0"/>
          </a:p>
        </p:txBody>
      </p:sp>
      <p:sp>
        <p:nvSpPr>
          <p:cNvPr id="50" name="Title 4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54" name="Text Placeholder 23"/>
          <p:cNvSpPr>
            <a:spLocks noGrp="1"/>
          </p:cNvSpPr>
          <p:nvPr>
            <p:ph type="body" sz="quarter" idx="32" hasCustomPrompt="1"/>
          </p:nvPr>
        </p:nvSpPr>
        <p:spPr>
          <a:xfrm>
            <a:off x="45719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5" name="Text Placeholder 23"/>
          <p:cNvSpPr>
            <a:spLocks noGrp="1"/>
          </p:cNvSpPr>
          <p:nvPr>
            <p:ph type="body" sz="quarter" idx="49" hasCustomPrompt="1"/>
          </p:nvPr>
        </p:nvSpPr>
        <p:spPr>
          <a:xfrm>
            <a:off x="1655063"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6" name="Text Placeholder 23"/>
          <p:cNvSpPr>
            <a:spLocks noGrp="1"/>
          </p:cNvSpPr>
          <p:nvPr>
            <p:ph type="body" sz="quarter" idx="50" hasCustomPrompt="1"/>
          </p:nvPr>
        </p:nvSpPr>
        <p:spPr>
          <a:xfrm>
            <a:off x="2852927"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7" name="Text Placeholder 23"/>
          <p:cNvSpPr>
            <a:spLocks noGrp="1"/>
          </p:cNvSpPr>
          <p:nvPr>
            <p:ph type="body" sz="quarter" idx="51" hasCustomPrompt="1"/>
          </p:nvPr>
        </p:nvSpPr>
        <p:spPr>
          <a:xfrm>
            <a:off x="4050791"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8" name="Text Placeholder 23"/>
          <p:cNvSpPr>
            <a:spLocks noGrp="1"/>
          </p:cNvSpPr>
          <p:nvPr>
            <p:ph type="body" sz="quarter" idx="52" hasCustomPrompt="1"/>
          </p:nvPr>
        </p:nvSpPr>
        <p:spPr>
          <a:xfrm>
            <a:off x="5248655"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9" name="Text Placeholder 23"/>
          <p:cNvSpPr>
            <a:spLocks noGrp="1"/>
          </p:cNvSpPr>
          <p:nvPr>
            <p:ph type="body" sz="quarter" idx="53" hasCustomPrompt="1"/>
          </p:nvPr>
        </p:nvSpPr>
        <p:spPr>
          <a:xfrm>
            <a:off x="644651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0" name="Text Placeholder 23"/>
          <p:cNvSpPr>
            <a:spLocks noGrp="1"/>
          </p:cNvSpPr>
          <p:nvPr>
            <p:ph type="body" sz="quarter" idx="54" hasCustomPrompt="1"/>
          </p:nvPr>
        </p:nvSpPr>
        <p:spPr>
          <a:xfrm>
            <a:off x="7644384"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1" name="Text Placeholder 23"/>
          <p:cNvSpPr>
            <a:spLocks noGrp="1"/>
          </p:cNvSpPr>
          <p:nvPr>
            <p:ph type="body" sz="quarter" idx="55" hasCustomPrompt="1"/>
          </p:nvPr>
        </p:nvSpPr>
        <p:spPr>
          <a:xfrm>
            <a:off x="45300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2" name="Text Placeholder 23"/>
          <p:cNvSpPr>
            <a:spLocks noGrp="1"/>
          </p:cNvSpPr>
          <p:nvPr>
            <p:ph type="body" sz="quarter" idx="56" hasCustomPrompt="1"/>
          </p:nvPr>
        </p:nvSpPr>
        <p:spPr>
          <a:xfrm>
            <a:off x="1651571"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3" name="Text Placeholder 23"/>
          <p:cNvSpPr>
            <a:spLocks noGrp="1"/>
          </p:cNvSpPr>
          <p:nvPr>
            <p:ph type="body" sz="quarter" idx="57" hasCustomPrompt="1"/>
          </p:nvPr>
        </p:nvSpPr>
        <p:spPr>
          <a:xfrm>
            <a:off x="2850133"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4" name="Text Placeholder 23"/>
          <p:cNvSpPr>
            <a:spLocks noGrp="1"/>
          </p:cNvSpPr>
          <p:nvPr>
            <p:ph type="body" sz="quarter" idx="58" hasCustomPrompt="1"/>
          </p:nvPr>
        </p:nvSpPr>
        <p:spPr>
          <a:xfrm>
            <a:off x="4048695"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5" name="Text Placeholder 23"/>
          <p:cNvSpPr>
            <a:spLocks noGrp="1"/>
          </p:cNvSpPr>
          <p:nvPr>
            <p:ph type="body" sz="quarter" idx="59" hasCustomPrompt="1"/>
          </p:nvPr>
        </p:nvSpPr>
        <p:spPr>
          <a:xfrm>
            <a:off x="5247257"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6" name="Text Placeholder 23"/>
          <p:cNvSpPr>
            <a:spLocks noGrp="1"/>
          </p:cNvSpPr>
          <p:nvPr>
            <p:ph type="body" sz="quarter" idx="60" hasCustomPrompt="1"/>
          </p:nvPr>
        </p:nvSpPr>
        <p:spPr>
          <a:xfrm>
            <a:off x="644581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7" name="Text Placeholder 23"/>
          <p:cNvSpPr>
            <a:spLocks noGrp="1"/>
          </p:cNvSpPr>
          <p:nvPr>
            <p:ph type="body" sz="quarter" idx="61" hasCustomPrompt="1"/>
          </p:nvPr>
        </p:nvSpPr>
        <p:spPr>
          <a:xfrm>
            <a:off x="7644384"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Tree>
    <p:extLst>
      <p:ext uri="{BB962C8B-B14F-4D97-AF65-F5344CB8AC3E}">
        <p14:creationId xmlns:p14="http://schemas.microsoft.com/office/powerpoint/2010/main" val="22800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9"/>
            <a:ext cx="5837238" cy="2670174"/>
          </a:xfrm>
        </p:spPr>
        <p:txBody>
          <a:bodyPr/>
          <a:lstStyle>
            <a:lvl1pPr marL="0" indent="0">
              <a:buNone/>
              <a:defRPr/>
            </a:lvl1pPr>
          </a:lstStyle>
          <a:p>
            <a:r>
              <a:rPr lang="en-US" dirty="0" smtClean="0"/>
              <a:t>Click to add chart</a:t>
            </a:r>
            <a:endParaRPr lang="en-US" dirty="0"/>
          </a:p>
        </p:txBody>
      </p:sp>
      <p:sp>
        <p:nvSpPr>
          <p:cNvPr id="19"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1" name="Slide Number Placeholder 20"/>
          <p:cNvSpPr>
            <a:spLocks noGrp="1"/>
          </p:cNvSpPr>
          <p:nvPr>
            <p:ph type="sldNum" sz="quarter" idx="22"/>
          </p:nvPr>
        </p:nvSpPr>
        <p:spPr/>
        <p:txBody>
          <a:bodyPr/>
          <a:lstStyle/>
          <a:p>
            <a:fld id="{B6F15528-21DE-4FAA-801E-634DDDAF4B2B}" type="slidenum">
              <a:rPr lang="en-US" smtClean="0"/>
              <a:pPr/>
              <a:t>‹#›</a:t>
            </a:fld>
            <a:endParaRPr lang="en-US" dirty="0"/>
          </a:p>
        </p:txBody>
      </p:sp>
      <p:sp>
        <p:nvSpPr>
          <p:cNvPr id="22" name="Title 2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4"/>
          <p:cNvSpPr>
            <a:spLocks noGrp="1"/>
          </p:cNvSpPr>
          <p:nvPr>
            <p:ph type="body" sz="quarter" idx="25" hasCustomPrompt="1"/>
          </p:nvPr>
        </p:nvSpPr>
        <p:spPr>
          <a:xfrm>
            <a:off x="6446838"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7" name="Text Placeholder 21"/>
          <p:cNvSpPr>
            <a:spLocks noGrp="1"/>
          </p:cNvSpPr>
          <p:nvPr>
            <p:ph type="body" sz="quarter" idx="26" hasCustomPrompt="1"/>
          </p:nvPr>
        </p:nvSpPr>
        <p:spPr>
          <a:xfrm>
            <a:off x="6446838" y="2047595"/>
            <a:ext cx="2241550" cy="134330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Text Placeholder 2"/>
          <p:cNvSpPr>
            <a:spLocks noGrp="1"/>
          </p:cNvSpPr>
          <p:nvPr>
            <p:ph type="body" sz="quarter" idx="24" hasCustomPrompt="1"/>
          </p:nvPr>
        </p:nvSpPr>
        <p:spPr>
          <a:xfrm>
            <a:off x="6446839" y="3548062"/>
            <a:ext cx="2239962" cy="952501"/>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81249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Large">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8"/>
            <a:ext cx="8229600" cy="2665411"/>
          </a:xfrm>
        </p:spPr>
        <p:txBody>
          <a:bodyPr/>
          <a:lstStyle>
            <a:lvl1pPr marL="0" indent="0">
              <a:buNone/>
              <a:defRPr/>
            </a:lvl1pPr>
          </a:lstStyle>
          <a:p>
            <a:r>
              <a:rPr lang="en-US" dirty="0" smtClean="0"/>
              <a:t>Click to add chart</a:t>
            </a:r>
            <a:endParaRPr lang="en-US" dirty="0"/>
          </a:p>
        </p:txBody>
      </p:sp>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Slide Number Placeholder 9"/>
          <p:cNvSpPr>
            <a:spLocks noGrp="1"/>
          </p:cNvSpPr>
          <p:nvPr>
            <p:ph type="sldNum" sz="quarter" idx="21"/>
          </p:nvPr>
        </p:nvSpPr>
        <p:spPr/>
        <p:txBody>
          <a:bodyPr/>
          <a:lstStyle/>
          <a:p>
            <a:fld id="{B6F15528-21DE-4FAA-801E-634DDDAF4B2B}" type="slidenum">
              <a:rPr lang="en-US" smtClean="0"/>
              <a:pPr/>
              <a:t>‹#›</a:t>
            </a:fld>
            <a:endParaRPr lang="en-US" dirty="0"/>
          </a:p>
        </p:txBody>
      </p:sp>
      <p:sp>
        <p:nvSpPr>
          <p:cNvPr id="16" name="Title 15"/>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337638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With Two Columns Tex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20788"/>
            <a:ext cx="5837238" cy="3275011"/>
          </a:xfrm>
        </p:spPr>
        <p:txBody>
          <a:bodyPr/>
          <a:lstStyle>
            <a:lvl1pPr marL="0" indent="0">
              <a:buNone/>
              <a:defRPr/>
            </a:lvl1pPr>
          </a:lstStyle>
          <a:p>
            <a:r>
              <a:rPr lang="en-US" dirty="0" smtClean="0"/>
              <a:t>Click to add chart</a:t>
            </a:r>
            <a:endParaRPr lang="en-US" dirty="0"/>
          </a:p>
        </p:txBody>
      </p:sp>
      <p:sp>
        <p:nvSpPr>
          <p:cNvPr id="16"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Slide Number Placeholder 6"/>
          <p:cNvSpPr>
            <a:spLocks noGrp="1"/>
          </p:cNvSpPr>
          <p:nvPr>
            <p:ph type="sldNum" sz="quarter" idx="23"/>
          </p:nvPr>
        </p:nvSpPr>
        <p:spPr/>
        <p:txBody>
          <a:bodyPr/>
          <a:lstStyle/>
          <a:p>
            <a:fld id="{B6F15528-21DE-4FAA-801E-634DDDAF4B2B}" type="slidenum">
              <a:rPr lang="en-US" smtClean="0"/>
              <a:pPr/>
              <a:t>‹#›</a:t>
            </a:fld>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1" name="Text Placeholder 24"/>
          <p:cNvSpPr>
            <a:spLocks noGrp="1"/>
          </p:cNvSpPr>
          <p:nvPr>
            <p:ph type="body" sz="quarter" idx="25" hasCustomPrompt="1"/>
          </p:nvPr>
        </p:nvSpPr>
        <p:spPr>
          <a:xfrm>
            <a:off x="4052888"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2" name="Text Placeholder 21"/>
          <p:cNvSpPr>
            <a:spLocks noGrp="1"/>
          </p:cNvSpPr>
          <p:nvPr>
            <p:ph type="body" sz="quarter" idx="26" hasCustomPrompt="1"/>
          </p:nvPr>
        </p:nvSpPr>
        <p:spPr>
          <a:xfrm>
            <a:off x="4052888"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4"/>
          <p:cNvSpPr>
            <a:spLocks noGrp="1"/>
          </p:cNvSpPr>
          <p:nvPr>
            <p:ph type="body" sz="quarter" idx="27" hasCustomPrompt="1"/>
          </p:nvPr>
        </p:nvSpPr>
        <p:spPr>
          <a:xfrm>
            <a:off x="6445250"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4" name="Text Placeholder 21"/>
          <p:cNvSpPr>
            <a:spLocks noGrp="1"/>
          </p:cNvSpPr>
          <p:nvPr>
            <p:ph type="body" sz="quarter" idx="28" hasCustomPrompt="1"/>
          </p:nvPr>
        </p:nvSpPr>
        <p:spPr>
          <a:xfrm>
            <a:off x="6445250"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2"/>
          <p:cNvSpPr>
            <a:spLocks noGrp="1"/>
          </p:cNvSpPr>
          <p:nvPr>
            <p:ph type="body" sz="quarter" idx="24" hasCustomPrompt="1"/>
          </p:nvPr>
        </p:nvSpPr>
        <p:spPr>
          <a:xfrm>
            <a:off x="6446839" y="4010026"/>
            <a:ext cx="2241549" cy="485773"/>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33423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With Subcharts">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19200"/>
            <a:ext cx="8229600" cy="3276599"/>
          </a:xfrm>
        </p:spPr>
        <p:txBody>
          <a:bodyPr/>
          <a:lstStyle>
            <a:lvl1pPr marL="0" indent="0">
              <a:buNone/>
              <a:defRPr/>
            </a:lvl1pPr>
          </a:lstStyle>
          <a:p>
            <a:r>
              <a:rPr lang="en-US" dirty="0" smtClean="0"/>
              <a:t>Click to add chart</a:t>
            </a:r>
            <a:endParaRPr lang="en-US" dirty="0"/>
          </a:p>
        </p:txBody>
      </p:sp>
      <p:sp>
        <p:nvSpPr>
          <p:cNvPr id="16" name="Chart Placeholder 8"/>
          <p:cNvSpPr>
            <a:spLocks noGrp="1"/>
          </p:cNvSpPr>
          <p:nvPr>
            <p:ph type="chart" sz="quarter" idx="19" hasCustomPrompt="1"/>
          </p:nvPr>
        </p:nvSpPr>
        <p:spPr>
          <a:xfrm>
            <a:off x="4054475" y="1219201"/>
            <a:ext cx="3435984" cy="1539239"/>
          </a:xfrm>
        </p:spPr>
        <p:txBody>
          <a:bodyPr/>
          <a:lstStyle>
            <a:lvl1pPr marL="0" indent="0">
              <a:buNone/>
              <a:defRPr/>
            </a:lvl1pPr>
          </a:lstStyle>
          <a:p>
            <a:r>
              <a:rPr lang="en-US" dirty="0" smtClean="0"/>
              <a:t>Click to add chart</a:t>
            </a:r>
            <a:endParaRPr lang="en-US" dirty="0"/>
          </a:p>
        </p:txBody>
      </p:sp>
      <p:sp>
        <p:nvSpPr>
          <p:cNvPr id="17" name="Chart Placeholder 8"/>
          <p:cNvSpPr>
            <a:spLocks noGrp="1"/>
          </p:cNvSpPr>
          <p:nvPr>
            <p:ph type="chart" sz="quarter" idx="20" hasCustomPrompt="1"/>
          </p:nvPr>
        </p:nvSpPr>
        <p:spPr>
          <a:xfrm>
            <a:off x="4054475" y="2956560"/>
            <a:ext cx="3435984" cy="1539239"/>
          </a:xfrm>
        </p:spPr>
        <p:txBody>
          <a:bodyPr/>
          <a:lstStyle>
            <a:lvl1pPr marL="0" indent="0">
              <a:buNone/>
              <a:defRPr/>
            </a:lvl1pPr>
          </a:lstStyle>
          <a:p>
            <a:r>
              <a:rPr lang="en-US" dirty="0" smtClean="0"/>
              <a:t>Click to add chart</a:t>
            </a:r>
            <a:endParaRPr lang="en-US" dirty="0"/>
          </a:p>
        </p:txBody>
      </p:sp>
      <p:sp>
        <p:nvSpPr>
          <p:cNvPr id="2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Slide Number Placeholder 6"/>
          <p:cNvSpPr>
            <a:spLocks noGrp="1"/>
          </p:cNvSpPr>
          <p:nvPr>
            <p:ph type="sldNum" sz="quarter" idx="23"/>
          </p:nvPr>
        </p:nvSpPr>
        <p:spPr/>
        <p:txBody>
          <a:bodyPr/>
          <a:lstStyle/>
          <a:p>
            <a:fld id="{B6F15528-21DE-4FAA-801E-634DDDAF4B2B}" type="slidenum">
              <a:rPr lang="en-US" smtClean="0"/>
              <a:pPr/>
              <a:t>‹#›</a:t>
            </a:fld>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4" hasCustomPrompt="1"/>
          </p:nvPr>
        </p:nvSpPr>
        <p:spPr>
          <a:xfrm>
            <a:off x="7642225" y="1219200"/>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21767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4" hasCustomPrompt="1"/>
          </p:nvPr>
        </p:nvSpPr>
        <p:spPr>
          <a:xfrm>
            <a:off x="457200" y="1219200"/>
            <a:ext cx="8229600" cy="3276600"/>
          </a:xfrm>
        </p:spPr>
        <p:txBody>
          <a:bodyPr/>
          <a:lstStyle>
            <a:lvl1pPr marL="0" indent="0">
              <a:buNone/>
              <a:defRPr/>
            </a:lvl1pPr>
          </a:lstStyle>
          <a:p>
            <a:r>
              <a:rPr lang="en-US" dirty="0" smtClean="0"/>
              <a:t>Click to add table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4" name="Slide Number Placeholder 13"/>
          <p:cNvSpPr>
            <a:spLocks noGrp="1"/>
          </p:cNvSpPr>
          <p:nvPr>
            <p:ph type="sldNum" sz="quarter" idx="20"/>
          </p:nvPr>
        </p:nvSpPr>
        <p:spPr/>
        <p:txBody>
          <a:bodyPr/>
          <a:lstStyle/>
          <a:p>
            <a:fld id="{B6F15528-21DE-4FAA-801E-634DDDAF4B2B}" type="slidenum">
              <a:rPr lang="en-US" smtClean="0"/>
              <a:pPr/>
              <a:t>‹#›</a:t>
            </a:fld>
            <a:endParaRPr lang="en-US" dirty="0"/>
          </a:p>
        </p:txBody>
      </p:sp>
      <p:sp>
        <p:nvSpPr>
          <p:cNvPr id="15" name="Title 1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205144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9" name="Slide Number Placeholder 18"/>
          <p:cNvSpPr>
            <a:spLocks noGrp="1"/>
          </p:cNvSpPr>
          <p:nvPr>
            <p:ph type="sldNum" sz="quarter" idx="24"/>
          </p:nvPr>
        </p:nvSpPr>
        <p:spPr/>
        <p:txBody>
          <a:bodyPr/>
          <a:lstStyle/>
          <a:p>
            <a:fld id="{B6F15528-21DE-4FAA-801E-634DDDAF4B2B}" type="slidenum">
              <a:rPr lang="en-US" smtClean="0"/>
              <a:pPr/>
              <a:t>‹#›</a:t>
            </a:fld>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2" name="Content Placeholder 9"/>
          <p:cNvSpPr>
            <a:spLocks noGrp="1"/>
          </p:cNvSpPr>
          <p:nvPr>
            <p:ph sz="quarter" idx="25"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31540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5699125"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5699125"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43" name="Rectangle 42"/>
          <p:cNvSpPr/>
          <p:nvPr userDrawn="1"/>
        </p:nvSpPr>
        <p:spPr>
          <a:xfrm>
            <a:off x="5699125"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4" name="Rectangle 43"/>
          <p:cNvSpPr/>
          <p:nvPr userDrawn="1"/>
        </p:nvSpPr>
        <p:spPr>
          <a:xfrm>
            <a:off x="6567487"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5" name="Rectangle 44"/>
          <p:cNvSpPr/>
          <p:nvPr userDrawn="1"/>
        </p:nvSpPr>
        <p:spPr>
          <a:xfrm>
            <a:off x="5699125"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Rectangle 45"/>
          <p:cNvSpPr/>
          <p:nvPr userDrawn="1"/>
        </p:nvSpPr>
        <p:spPr>
          <a:xfrm>
            <a:off x="6567487"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7" name="Freeform 95"/>
          <p:cNvSpPr>
            <a:spLocks/>
          </p:cNvSpPr>
          <p:nvPr userDrawn="1"/>
        </p:nvSpPr>
        <p:spPr bwMode="black">
          <a:xfrm>
            <a:off x="5910072" y="1546035"/>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81"/>
          <p:cNvSpPr>
            <a:spLocks noEditPoints="1"/>
          </p:cNvSpPr>
          <p:nvPr userDrawn="1"/>
        </p:nvSpPr>
        <p:spPr bwMode="black">
          <a:xfrm>
            <a:off x="6755576" y="1565123"/>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116"/>
          <p:cNvSpPr>
            <a:spLocks noEditPoints="1"/>
          </p:cNvSpPr>
          <p:nvPr userDrawn="1"/>
        </p:nvSpPr>
        <p:spPr bwMode="black">
          <a:xfrm>
            <a:off x="6763066" y="69826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12"/>
          <p:cNvSpPr>
            <a:spLocks noChangeAspect="1"/>
          </p:cNvSpPr>
          <p:nvPr userDrawn="1"/>
        </p:nvSpPr>
        <p:spPr bwMode="black">
          <a:xfrm>
            <a:off x="5936301"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2" name="Rectangle 51"/>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5" name="Rectangle 54"/>
          <p:cNvSpPr/>
          <p:nvPr userDrawn="1"/>
        </p:nvSpPr>
        <p:spPr>
          <a:xfrm>
            <a:off x="7435851"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6" name="Rectangle 55"/>
          <p:cNvSpPr/>
          <p:nvPr userDrawn="1"/>
        </p:nvSpPr>
        <p:spPr>
          <a:xfrm>
            <a:off x="8304213"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7" name="Freeform 104"/>
          <p:cNvSpPr>
            <a:spLocks noEditPoints="1"/>
          </p:cNvSpPr>
          <p:nvPr userDrawn="1"/>
        </p:nvSpPr>
        <p:spPr bwMode="black">
          <a:xfrm>
            <a:off x="7610172" y="3237878"/>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Freeform 108"/>
          <p:cNvSpPr>
            <a:spLocks noEditPoints="1"/>
          </p:cNvSpPr>
          <p:nvPr userDrawn="1"/>
        </p:nvSpPr>
        <p:spPr bwMode="black">
          <a:xfrm>
            <a:off x="8505785" y="2375795"/>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166"/>
          <p:cNvSpPr>
            <a:spLocks noEditPoints="1"/>
          </p:cNvSpPr>
          <p:nvPr userDrawn="1"/>
        </p:nvSpPr>
        <p:spPr bwMode="black">
          <a:xfrm>
            <a:off x="7610172" y="2375795"/>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7" name="Group 3076"/>
          <p:cNvGrpSpPr/>
          <p:nvPr userDrawn="1"/>
        </p:nvGrpSpPr>
        <p:grpSpPr>
          <a:xfrm>
            <a:off x="8462414" y="3320289"/>
            <a:ext cx="431310" cy="234248"/>
            <a:chOff x="1506537" y="2403476"/>
            <a:chExt cx="4492626" cy="2439987"/>
          </a:xfrm>
        </p:grpSpPr>
        <p:sp>
          <p:nvSpPr>
            <p:cNvPr id="125"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2"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5"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6"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7837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phic and Text">
    <p:spTree>
      <p:nvGrpSpPr>
        <p:cNvPr id="1" name=""/>
        <p:cNvGrpSpPr/>
        <p:nvPr/>
      </p:nvGrpSpPr>
      <p:grpSpPr>
        <a:xfrm>
          <a:off x="0" y="0"/>
          <a:ext cx="0" cy="0"/>
          <a:chOff x="0" y="0"/>
          <a:chExt cx="0" cy="0"/>
        </a:xfrm>
      </p:grpSpPr>
      <p:sp>
        <p:nvSpPr>
          <p:cNvPr id="17"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8" name="Slide Number Placeholder 17"/>
          <p:cNvSpPr>
            <a:spLocks noGrp="1"/>
          </p:cNvSpPr>
          <p:nvPr>
            <p:ph type="sldNum" sz="quarter" idx="23"/>
          </p:nvPr>
        </p:nvSpPr>
        <p:spPr/>
        <p:txBody>
          <a:bodyPr/>
          <a:lstStyle/>
          <a:p>
            <a:fld id="{B6F15528-21DE-4FAA-801E-634DDDAF4B2B}" type="slidenum">
              <a:rPr lang="en-US" smtClean="0"/>
              <a:pPr/>
              <a:t>‹#›</a:t>
            </a:fld>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p>
        </p:txBody>
      </p:sp>
      <p:sp>
        <p:nvSpPr>
          <p:cNvPr id="24"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30" hasCustomPrompt="1"/>
          </p:nvPr>
        </p:nvSpPr>
        <p:spPr>
          <a:xfrm>
            <a:off x="5243513" y="2047595"/>
            <a:ext cx="2241550" cy="1276630"/>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
          <p:cNvSpPr>
            <a:spLocks noGrp="1"/>
          </p:cNvSpPr>
          <p:nvPr>
            <p:ph type="body" sz="quarter" idx="24" hasCustomPrompt="1"/>
          </p:nvPr>
        </p:nvSpPr>
        <p:spPr>
          <a:xfrm>
            <a:off x="5243514" y="3476626"/>
            <a:ext cx="1044574" cy="1023938"/>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73140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ic and Quote">
    <p:spTree>
      <p:nvGrpSpPr>
        <p:cNvPr id="1" name=""/>
        <p:cNvGrpSpPr/>
        <p:nvPr/>
      </p:nvGrpSpPr>
      <p:grpSpPr>
        <a:xfrm>
          <a:off x="0" y="0"/>
          <a:ext cx="0" cy="0"/>
          <a:chOff x="0" y="0"/>
          <a:chExt cx="0" cy="0"/>
        </a:xfrm>
      </p:grpSpPr>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6" name="Slide Number Placeholder 15"/>
          <p:cNvSpPr>
            <a:spLocks noGrp="1"/>
          </p:cNvSpPr>
          <p:nvPr>
            <p:ph type="sldNum" sz="quarter" idx="22"/>
          </p:nvPr>
        </p:nvSpPr>
        <p:spPr/>
        <p:txBody>
          <a:bodyPr/>
          <a:lstStyle/>
          <a:p>
            <a:fld id="{B6F15528-21DE-4FAA-801E-634DDDAF4B2B}" type="slidenum">
              <a:rPr lang="en-US" smtClean="0"/>
              <a:pPr/>
              <a:t>‹#›</a:t>
            </a:fld>
            <a:endParaRPr lang="en-US" dirty="0"/>
          </a:p>
        </p:txBody>
      </p:sp>
      <p:sp>
        <p:nvSpPr>
          <p:cNvPr id="17" name="Title 16"/>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9" name="Content Placeholder 9"/>
          <p:cNvSpPr>
            <a:spLocks noGrp="1"/>
          </p:cNvSpPr>
          <p:nvPr>
            <p:ph sz="quarter" idx="18" hasCustomPrompt="1"/>
          </p:nvPr>
        </p:nvSpPr>
        <p:spPr>
          <a:xfrm>
            <a:off x="2849563" y="1830388"/>
            <a:ext cx="4633913" cy="2670175"/>
          </a:xfrm>
          <a:solidFill>
            <a:schemeClr val="accent3"/>
          </a:solidFill>
        </p:spPr>
        <p:txBody>
          <a:bodyPr anchor="ctr" anchorCtr="0">
            <a:normAutofit/>
          </a:bodyPr>
          <a:lstStyle>
            <a:lvl1pPr marL="0" indent="0" algn="ctr">
              <a:buNone/>
              <a:defRPr sz="1400" baseline="0">
                <a:solidFill>
                  <a:schemeClr val="tx2"/>
                </a:solidFill>
              </a:defRPr>
            </a:lvl1pPr>
          </a:lstStyle>
          <a:p>
            <a:pPr lvl="0"/>
            <a:r>
              <a:rPr lang="en-US" dirty="0" smtClean="0"/>
              <a:t>Click to place graphic/photo</a:t>
            </a:r>
            <a:endParaRPr lang="en-US" dirty="0"/>
          </a:p>
        </p:txBody>
      </p:sp>
      <p:sp>
        <p:nvSpPr>
          <p:cNvPr id="21" name="Text Placeholder 2"/>
          <p:cNvSpPr>
            <a:spLocks noGrp="1"/>
          </p:cNvSpPr>
          <p:nvPr>
            <p:ph type="body" sz="quarter" idx="29" hasCustomPrompt="1"/>
          </p:nvPr>
        </p:nvSpPr>
        <p:spPr>
          <a:xfrm>
            <a:off x="457200" y="1768475"/>
            <a:ext cx="2241550" cy="2732087"/>
          </a:xfrm>
        </p:spPr>
        <p:txBody>
          <a:bodyPr/>
          <a:lstStyle>
            <a:lvl1pPr marL="0" indent="0">
              <a:lnSpc>
                <a:spcPct val="105000"/>
              </a:lnSpc>
              <a:buNone/>
              <a:defRPr sz="2400">
                <a:solidFill>
                  <a:schemeClr val="tx2"/>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66746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8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id Highlight Top">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308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id Highlight Middle">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4"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49"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5350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id Highlight Bottom">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4"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49"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37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id With Text">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9" name="Slide Number Placeholder 8"/>
          <p:cNvSpPr>
            <a:spLocks noGrp="1"/>
          </p:cNvSpPr>
          <p:nvPr>
            <p:ph type="sldNum" sz="quarter" idx="41"/>
          </p:nvPr>
        </p:nvSpPr>
        <p:spPr/>
        <p:txBody>
          <a:bodyPr/>
          <a:lstStyle/>
          <a:p>
            <a:fld id="{B6F15528-21DE-4FAA-801E-634DDDAF4B2B}" type="slidenum">
              <a:rPr lang="en-US" smtClean="0"/>
              <a:pPr/>
              <a:t>‹#›</a:t>
            </a:fld>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24" name="Text Placeholder 24"/>
          <p:cNvSpPr>
            <a:spLocks noGrp="1"/>
          </p:cNvSpPr>
          <p:nvPr>
            <p:ph type="body" sz="quarter" idx="25" hasCustomPrompt="1"/>
          </p:nvPr>
        </p:nvSpPr>
        <p:spPr>
          <a:xfrm>
            <a:off x="1649413"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26" hasCustomPrompt="1"/>
          </p:nvPr>
        </p:nvSpPr>
        <p:spPr>
          <a:xfrm>
            <a:off x="1649413"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7"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8"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9"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007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Slide Number Placeholder 9"/>
          <p:cNvSpPr>
            <a:spLocks noGrp="1"/>
          </p:cNvSpPr>
          <p:nvPr>
            <p:ph type="sldNum" sz="quarter" idx="20"/>
          </p:nvPr>
        </p:nvSpPr>
        <p:spPr/>
        <p:txBody>
          <a:bodyPr/>
          <a:lstStyle/>
          <a:p>
            <a:fld id="{B6F15528-21DE-4FAA-801E-634DDDAF4B2B}" type="slidenum">
              <a:rPr lang="en-US" smtClean="0"/>
              <a:pPr/>
              <a:t>‹#›</a:t>
            </a:fld>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179206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Graphics">
    <p:spTree>
      <p:nvGrpSpPr>
        <p:cNvPr id="1" name=""/>
        <p:cNvGrpSpPr/>
        <p:nvPr/>
      </p:nvGrpSpPr>
      <p:grpSpPr>
        <a:xfrm>
          <a:off x="0" y="0"/>
          <a:ext cx="0" cy="0"/>
          <a:chOff x="0" y="0"/>
          <a:chExt cx="0" cy="0"/>
        </a:xfrm>
      </p:grpSpPr>
      <p:sp>
        <p:nvSpPr>
          <p:cNvPr id="20" name="Slide Number Placeholder 19"/>
          <p:cNvSpPr>
            <a:spLocks noGrp="1"/>
          </p:cNvSpPr>
          <p:nvPr>
            <p:ph type="sldNum" sz="quarter" idx="29"/>
          </p:nvPr>
        </p:nvSpPr>
        <p:spPr/>
        <p:txBody>
          <a:bodyPr/>
          <a:lstStyle/>
          <a:p>
            <a:fld id="{B6F15528-21DE-4FAA-801E-634DDDAF4B2B}" type="slidenum">
              <a:rPr lang="en-US" smtClean="0"/>
              <a:pPr/>
              <a:t>‹#›</a:t>
            </a:fld>
            <a:endParaRPr lang="en-US" dirty="0"/>
          </a:p>
        </p:txBody>
      </p:sp>
      <p:sp>
        <p:nvSpPr>
          <p:cNvPr id="22" name="Content Placeholder 9"/>
          <p:cNvSpPr>
            <a:spLocks noGrp="1"/>
          </p:cNvSpPr>
          <p:nvPr>
            <p:ph sz="quarter" idx="18" hasCustomPrompt="1"/>
          </p:nvPr>
        </p:nvSpPr>
        <p:spPr>
          <a:xfrm>
            <a:off x="457200" y="466726"/>
            <a:ext cx="343376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3" name="Content Placeholder 9"/>
          <p:cNvSpPr>
            <a:spLocks noGrp="1"/>
          </p:cNvSpPr>
          <p:nvPr>
            <p:ph sz="quarter" idx="30" hasCustomPrompt="1"/>
          </p:nvPr>
        </p:nvSpPr>
        <p:spPr>
          <a:xfrm>
            <a:off x="4051301"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4" name="Content Placeholder 9"/>
          <p:cNvSpPr>
            <a:spLocks noGrp="1"/>
          </p:cNvSpPr>
          <p:nvPr>
            <p:ph sz="quarter" idx="31" hasCustomPrompt="1"/>
          </p:nvPr>
        </p:nvSpPr>
        <p:spPr>
          <a:xfrm>
            <a:off x="6443662"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6" name="Content Placeholder 9"/>
          <p:cNvSpPr>
            <a:spLocks noGrp="1"/>
          </p:cNvSpPr>
          <p:nvPr>
            <p:ph sz="quarter" idx="32" hasCustomPrompt="1"/>
          </p:nvPr>
        </p:nvSpPr>
        <p:spPr>
          <a:xfrm>
            <a:off x="4051300" y="1985836"/>
            <a:ext cx="4635500" cy="251472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81137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Graphics">
    <p:spTree>
      <p:nvGrpSpPr>
        <p:cNvPr id="1" name=""/>
        <p:cNvGrpSpPr/>
        <p:nvPr/>
      </p:nvGrpSpPr>
      <p:grpSpPr>
        <a:xfrm>
          <a:off x="0" y="0"/>
          <a:ext cx="0" cy="0"/>
          <a:chOff x="0" y="0"/>
          <a:chExt cx="0" cy="0"/>
        </a:xfrm>
      </p:grpSpPr>
      <p:sp>
        <p:nvSpPr>
          <p:cNvPr id="22" name="Slide Number Placeholder 21"/>
          <p:cNvSpPr>
            <a:spLocks noGrp="1"/>
          </p:cNvSpPr>
          <p:nvPr>
            <p:ph type="sldNum" sz="quarter" idx="28"/>
          </p:nvPr>
        </p:nvSpPr>
        <p:spPr/>
        <p:txBody>
          <a:bodyPr/>
          <a:lstStyle/>
          <a:p>
            <a:fld id="{B6F15528-21DE-4FAA-801E-634DDDAF4B2B}" type="slidenum">
              <a:rPr lang="en-US" smtClean="0"/>
              <a:pPr/>
              <a:t>‹#›</a:t>
            </a:fld>
            <a:endParaRPr lang="en-US" dirty="0"/>
          </a:p>
        </p:txBody>
      </p:sp>
      <p:sp>
        <p:nvSpPr>
          <p:cNvPr id="24" name="Content Placeholder 9"/>
          <p:cNvSpPr>
            <a:spLocks noGrp="1"/>
          </p:cNvSpPr>
          <p:nvPr>
            <p:ph sz="quarter" idx="18" hasCustomPrompt="1"/>
          </p:nvPr>
        </p:nvSpPr>
        <p:spPr>
          <a:xfrm>
            <a:off x="457200" y="466726"/>
            <a:ext cx="463391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5" name="Content Placeholder 9"/>
          <p:cNvSpPr>
            <a:spLocks noGrp="1"/>
          </p:cNvSpPr>
          <p:nvPr>
            <p:ph sz="quarter" idx="29" hasCustomPrompt="1"/>
          </p:nvPr>
        </p:nvSpPr>
        <p:spPr>
          <a:xfrm>
            <a:off x="5249863"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6" name="Content Placeholder 9"/>
          <p:cNvSpPr>
            <a:spLocks noGrp="1"/>
          </p:cNvSpPr>
          <p:nvPr>
            <p:ph sz="quarter" idx="30" hasCustomPrompt="1"/>
          </p:nvPr>
        </p:nvSpPr>
        <p:spPr>
          <a:xfrm>
            <a:off x="6446044"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7" name="Content Placeholder 9"/>
          <p:cNvSpPr>
            <a:spLocks noGrp="1"/>
          </p:cNvSpPr>
          <p:nvPr>
            <p:ph sz="quarter" idx="31" hasCustomPrompt="1"/>
          </p:nvPr>
        </p:nvSpPr>
        <p:spPr>
          <a:xfrm>
            <a:off x="7642225"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8" name="Content Placeholder 9"/>
          <p:cNvSpPr>
            <a:spLocks noGrp="1"/>
          </p:cNvSpPr>
          <p:nvPr>
            <p:ph sz="quarter" idx="32"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416847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95" name="Rectangle 94"/>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77" name="Picture Placeholder 9"/>
          <p:cNvSpPr>
            <a:spLocks noGrp="1"/>
          </p:cNvSpPr>
          <p:nvPr>
            <p:ph type="pic" sz="quarter" idx="19" hasCustomPrompt="1"/>
          </p:nvPr>
        </p:nvSpPr>
        <p:spPr>
          <a:xfrm>
            <a:off x="5699126" y="1335088"/>
            <a:ext cx="1616075" cy="1607820"/>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063558"/>
            <a:ext cx="3352801" cy="1610592"/>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2579732"/>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6" name="Rectangle 5"/>
          <p:cNvSpPr/>
          <p:nvPr userDrawn="1"/>
        </p:nvSpPr>
        <p:spPr>
          <a:xfrm>
            <a:off x="7435850" y="4787177"/>
            <a:ext cx="1616076"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2" name="Rectangle 51"/>
          <p:cNvSpPr/>
          <p:nvPr userDrawn="1"/>
        </p:nvSpPr>
        <p:spPr>
          <a:xfrm>
            <a:off x="5699125" y="4787177"/>
            <a:ext cx="1616076"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userDrawn="1"/>
        </p:nvSpPr>
        <p:spPr>
          <a:xfrm>
            <a:off x="7435851" y="1335088"/>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5" name="Rectangle 54"/>
          <p:cNvSpPr/>
          <p:nvPr userDrawn="1"/>
        </p:nvSpPr>
        <p:spPr>
          <a:xfrm>
            <a:off x="8304213" y="1335088"/>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8" name="Rectangle 57"/>
          <p:cNvSpPr/>
          <p:nvPr userDrawn="1"/>
        </p:nvSpPr>
        <p:spPr>
          <a:xfrm>
            <a:off x="5699126"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9" name="Rectangle 58"/>
          <p:cNvSpPr/>
          <p:nvPr userDrawn="1"/>
        </p:nvSpPr>
        <p:spPr>
          <a:xfrm>
            <a:off x="6567487"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0" name="Rectangle 79"/>
          <p:cNvSpPr/>
          <p:nvPr userDrawn="1"/>
        </p:nvSpPr>
        <p:spPr>
          <a:xfrm>
            <a:off x="7435851"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1" name="Rectangle 80"/>
          <p:cNvSpPr/>
          <p:nvPr userDrawn="1"/>
        </p:nvSpPr>
        <p:spPr>
          <a:xfrm>
            <a:off x="8304213"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2" name="Freeform 95"/>
          <p:cNvSpPr>
            <a:spLocks/>
          </p:cNvSpPr>
          <p:nvPr userDrawn="1"/>
        </p:nvSpPr>
        <p:spPr bwMode="black">
          <a:xfrm>
            <a:off x="6778434" y="677673"/>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noEditPoints="1"/>
          </p:cNvSpPr>
          <p:nvPr userDrawn="1"/>
        </p:nvSpPr>
        <p:spPr bwMode="black">
          <a:xfrm>
            <a:off x="8492302" y="696761"/>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4" name="Freeform 116"/>
          <p:cNvSpPr>
            <a:spLocks noEditPoints="1"/>
          </p:cNvSpPr>
          <p:nvPr userDrawn="1"/>
        </p:nvSpPr>
        <p:spPr bwMode="black">
          <a:xfrm>
            <a:off x="7631430" y="69826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5" name="Freeform 12"/>
          <p:cNvSpPr>
            <a:spLocks noChangeAspect="1"/>
          </p:cNvSpPr>
          <p:nvPr userDrawn="1"/>
        </p:nvSpPr>
        <p:spPr bwMode="black">
          <a:xfrm>
            <a:off x="5936301"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86" name="Freeform 104"/>
          <p:cNvSpPr>
            <a:spLocks noEditPoints="1"/>
          </p:cNvSpPr>
          <p:nvPr userDrawn="1"/>
        </p:nvSpPr>
        <p:spPr bwMode="black">
          <a:xfrm>
            <a:off x="7610172" y="2377771"/>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7" name="Freeform 108"/>
          <p:cNvSpPr>
            <a:spLocks noEditPoints="1"/>
          </p:cNvSpPr>
          <p:nvPr userDrawn="1"/>
        </p:nvSpPr>
        <p:spPr bwMode="black">
          <a:xfrm>
            <a:off x="8505785" y="1515688"/>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8" name="Freeform 166"/>
          <p:cNvSpPr>
            <a:spLocks noEditPoints="1"/>
          </p:cNvSpPr>
          <p:nvPr userDrawn="1"/>
        </p:nvSpPr>
        <p:spPr bwMode="black">
          <a:xfrm>
            <a:off x="7610172" y="1515688"/>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6" name="Group 95"/>
          <p:cNvGrpSpPr/>
          <p:nvPr userDrawn="1"/>
        </p:nvGrpSpPr>
        <p:grpSpPr>
          <a:xfrm>
            <a:off x="8462414" y="2451927"/>
            <a:ext cx="431310" cy="234248"/>
            <a:chOff x="1506537" y="2403476"/>
            <a:chExt cx="4492626" cy="2439987"/>
          </a:xfrm>
        </p:grpSpPr>
        <p:sp>
          <p:nvSpPr>
            <p:cNvPr id="97"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817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83979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44" name="Title 43"/>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54" name="Slide Number Placeholder 53"/>
          <p:cNvSpPr>
            <a:spLocks noGrp="1"/>
          </p:cNvSpPr>
          <p:nvPr>
            <p:ph type="sldNum" sz="quarter" idx="21"/>
          </p:nvPr>
        </p:nvSpPr>
        <p:spPr/>
        <p:txBody>
          <a:bodyPr/>
          <a:lstStyle/>
          <a:p>
            <a:fld id="{B6F15528-21DE-4FAA-801E-634DDDAF4B2B}" type="slidenum">
              <a:rPr lang="en-US" smtClean="0"/>
              <a:pPr/>
              <a:t>‹#›</a:t>
            </a:fld>
            <a:endParaRPr lang="en-US" dirty="0"/>
          </a:p>
        </p:txBody>
      </p:sp>
      <p:grpSp>
        <p:nvGrpSpPr>
          <p:cNvPr id="56" name="Group 55"/>
          <p:cNvGrpSpPr/>
          <p:nvPr userDrawn="1"/>
        </p:nvGrpSpPr>
        <p:grpSpPr>
          <a:xfrm>
            <a:off x="7835582" y="4778737"/>
            <a:ext cx="851218" cy="115811"/>
            <a:chOff x="464820" y="471850"/>
            <a:chExt cx="2499360" cy="340045"/>
          </a:xfrm>
          <a:solidFill>
            <a:schemeClr val="tx1"/>
          </a:solidFill>
        </p:grpSpPr>
        <p:sp>
          <p:nvSpPr>
            <p:cNvPr id="5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7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7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4"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5" name="Text Placeholder 2"/>
          <p:cNvSpPr>
            <a:spLocks noGrp="1"/>
          </p:cNvSpPr>
          <p:nvPr>
            <p:ph type="body" sz="quarter" idx="23" hasCustomPrompt="1"/>
          </p:nvPr>
        </p:nvSpPr>
        <p:spPr>
          <a:xfrm>
            <a:off x="4054475" y="1768475"/>
            <a:ext cx="4632325" cy="386469"/>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endParaRPr lang="en-US" dirty="0"/>
          </a:p>
        </p:txBody>
      </p:sp>
      <p:sp>
        <p:nvSpPr>
          <p:cNvPr id="76" name="Text Placeholder 2"/>
          <p:cNvSpPr>
            <a:spLocks noGrp="1"/>
          </p:cNvSpPr>
          <p:nvPr>
            <p:ph type="body" sz="quarter" idx="24" hasCustomPrompt="1"/>
          </p:nvPr>
        </p:nvSpPr>
        <p:spPr>
          <a:xfrm>
            <a:off x="4054475" y="2154944"/>
            <a:ext cx="4632325" cy="2345619"/>
          </a:xfrm>
        </p:spPr>
        <p:txBody>
          <a:bodyPr/>
          <a:lstStyle>
            <a:lvl1pPr marL="0" indent="0">
              <a:lnSpc>
                <a:spcPct val="125000"/>
              </a:lnSpc>
              <a:spcBef>
                <a:spcPts val="0"/>
              </a:spcBef>
              <a:buNone/>
              <a:defRPr sz="1200">
                <a:solidFill>
                  <a:schemeClr val="tx1"/>
                </a:solidFill>
              </a:defRPr>
            </a:lvl1pPr>
            <a:lvl2pPr marL="285750" indent="-114300">
              <a:buFont typeface="Arial" pitchFamily="34" charset="0"/>
              <a:buChar char="•"/>
              <a:defRPr sz="1200"/>
            </a:lvl2pPr>
            <a:lvl3pPr marL="457200" indent="-114300">
              <a:defRPr sz="1200"/>
            </a:lvl3pPr>
            <a:lvl4pPr marL="631825" indent="-114300">
              <a:defRPr sz="1200"/>
            </a:lvl4pPr>
            <a:lvl5pPr marL="800100" indent="-114300">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6233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 Content">
    <p:bg>
      <p:bgPr>
        <a:solidFill>
          <a:schemeClr val="accent1"/>
        </a:solidFill>
        <a:effectLst/>
      </p:bgPr>
    </p:bg>
    <p:spTree>
      <p:nvGrpSpPr>
        <p:cNvPr id="1" name=""/>
        <p:cNvGrpSpPr/>
        <p:nvPr/>
      </p:nvGrpSpPr>
      <p:grpSpPr>
        <a:xfrm>
          <a:off x="0" y="0"/>
          <a:ext cx="0" cy="0"/>
          <a:chOff x="0" y="0"/>
          <a:chExt cx="0" cy="0"/>
        </a:xfrm>
      </p:grpSpPr>
      <p:sp>
        <p:nvSpPr>
          <p:cNvPr id="2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32" name="Slide Number Placeholder 31"/>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35" name="Group 34"/>
          <p:cNvGrpSpPr/>
          <p:nvPr userDrawn="1"/>
        </p:nvGrpSpPr>
        <p:grpSpPr>
          <a:xfrm>
            <a:off x="7835582" y="4778737"/>
            <a:ext cx="851218" cy="115811"/>
            <a:chOff x="464820" y="471850"/>
            <a:chExt cx="2499360" cy="340045"/>
          </a:xfrm>
          <a:solidFill>
            <a:schemeClr val="tx1"/>
          </a:solidFill>
        </p:grpSpPr>
        <p:sp>
          <p:nvSpPr>
            <p:cNvPr id="3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33" name="Title 32"/>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3" name="Text Placeholder 2"/>
          <p:cNvSpPr>
            <a:spLocks noGrp="1"/>
          </p:cNvSpPr>
          <p:nvPr>
            <p:ph type="body" sz="quarter" idx="21" hasCustomPrompt="1"/>
          </p:nvPr>
        </p:nvSpPr>
        <p:spPr>
          <a:xfrm>
            <a:off x="457200" y="1768475"/>
            <a:ext cx="822960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1218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baseline="0">
                <a:solidFill>
                  <a:schemeClr val="tx1"/>
                </a:solidFill>
              </a:defRPr>
            </a:lvl1pPr>
          </a:lstStyle>
          <a:p>
            <a:r>
              <a:rPr lang="en-US" dirty="0" smtClean="0"/>
              <a:t>Click to edit title</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33" name="Group 32"/>
          <p:cNvGrpSpPr/>
          <p:nvPr userDrawn="1"/>
        </p:nvGrpSpPr>
        <p:grpSpPr>
          <a:xfrm>
            <a:off x="7835582" y="4778737"/>
            <a:ext cx="851218" cy="115811"/>
            <a:chOff x="464820" y="471850"/>
            <a:chExt cx="2499360" cy="340045"/>
          </a:xfrm>
          <a:solidFill>
            <a:schemeClr val="tx1"/>
          </a:solidFill>
        </p:grpSpPr>
        <p:sp>
          <p:nvSpPr>
            <p:cNvPr id="3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52"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54" name="Text Placeholder 21"/>
          <p:cNvSpPr>
            <a:spLocks noGrp="1"/>
          </p:cNvSpPr>
          <p:nvPr>
            <p:ph type="body" sz="quarter" idx="26" hasCustomPrompt="1"/>
          </p:nvPr>
        </p:nvSpPr>
        <p:spPr>
          <a:xfrm>
            <a:off x="4050823" y="1767840"/>
            <a:ext cx="3439001"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79246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Photo Righ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a:solidFill>
                  <a:schemeClr val="tx1"/>
                </a:solidFill>
              </a:defRPr>
            </a:lvl1pPr>
          </a:lstStyle>
          <a:p>
            <a:r>
              <a:rPr lang="en-US" dirty="0" smtClean="0"/>
              <a:t>Click to edit title</a:t>
            </a:r>
            <a:endParaRPr lang="en-US" dirty="0"/>
          </a:p>
        </p:txBody>
      </p:sp>
      <p:sp>
        <p:nvSpPr>
          <p:cNvPr id="27" name="Picture Placeholder 9"/>
          <p:cNvSpPr>
            <a:spLocks noGrp="1"/>
          </p:cNvSpPr>
          <p:nvPr>
            <p:ph type="pic" sz="quarter" idx="18"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5" name="Slide Number Placeholder 4"/>
          <p:cNvSpPr>
            <a:spLocks noGrp="1"/>
          </p:cNvSpPr>
          <p:nvPr>
            <p:ph type="sldNum" sz="quarter" idx="21"/>
          </p:nvPr>
        </p:nvSpPr>
        <p:spPr/>
        <p:txBody>
          <a:bodyPr/>
          <a:lstStyle/>
          <a:p>
            <a:fld id="{B6F15528-21DE-4FAA-801E-634DDDAF4B2B}" type="slidenum">
              <a:rPr lang="en-US" smtClean="0"/>
              <a:pPr/>
              <a:t>‹#›</a:t>
            </a:fld>
            <a:endParaRPr lang="en-US" dirty="0"/>
          </a:p>
        </p:txBody>
      </p:sp>
      <p:grpSp>
        <p:nvGrpSpPr>
          <p:cNvPr id="32" name="Group 31"/>
          <p:cNvGrpSpPr/>
          <p:nvPr userDrawn="1"/>
        </p:nvGrpSpPr>
        <p:grpSpPr>
          <a:xfrm>
            <a:off x="7835582" y="4778737"/>
            <a:ext cx="851218" cy="115811"/>
            <a:chOff x="464820" y="471850"/>
            <a:chExt cx="2499360" cy="340045"/>
          </a:xfrm>
          <a:solidFill>
            <a:schemeClr val="tx1"/>
          </a:solidFill>
        </p:grpSpPr>
        <p:sp>
          <p:nvSpPr>
            <p:cNvPr id="33"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4"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5"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6"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3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49"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Tree>
    <p:extLst>
      <p:ext uri="{BB962C8B-B14F-4D97-AF65-F5344CB8AC3E}">
        <p14:creationId xmlns:p14="http://schemas.microsoft.com/office/powerpoint/2010/main" val="223124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Photo Righ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53" name="Group 52"/>
          <p:cNvGrpSpPr/>
          <p:nvPr userDrawn="1"/>
        </p:nvGrpSpPr>
        <p:grpSpPr>
          <a:xfrm>
            <a:off x="7835582" y="4778737"/>
            <a:ext cx="851218" cy="115811"/>
            <a:chOff x="464820" y="471850"/>
            <a:chExt cx="2499360" cy="340045"/>
          </a:xfrm>
          <a:solidFill>
            <a:schemeClr val="tx1"/>
          </a:solidFill>
        </p:grpSpPr>
        <p:sp>
          <p:nvSpPr>
            <p:cNvPr id="5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 name="Title 6"/>
          <p:cNvSpPr>
            <a:spLocks noGrp="1"/>
          </p:cNvSpPr>
          <p:nvPr>
            <p:ph type="title" hasCustomPrompt="1"/>
          </p:nvPr>
        </p:nvSpPr>
        <p:spPr>
          <a:xfrm>
            <a:off x="457200"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70" name="Text Placeholder 21"/>
          <p:cNvSpPr>
            <a:spLocks noGrp="1"/>
          </p:cNvSpPr>
          <p:nvPr>
            <p:ph type="body" sz="quarter" idx="26" hasCustomPrompt="1"/>
          </p:nvPr>
        </p:nvSpPr>
        <p:spPr>
          <a:xfrm>
            <a:off x="457201"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327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Photo Lef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5248276" y="1767840"/>
            <a:ext cx="2236788" cy="360548"/>
          </a:xfrm>
        </p:spPr>
        <p:txBody>
          <a:bodyPr/>
          <a:lstStyle>
            <a:lvl1pPr>
              <a:defRPr>
                <a:solidFill>
                  <a:schemeClr val="tx1"/>
                </a:solidFill>
              </a:defRPr>
            </a:lvl1pPr>
          </a:lstStyle>
          <a:p>
            <a:r>
              <a:rPr lang="en-US" dirty="0" smtClean="0"/>
              <a:t>Click to edit title</a:t>
            </a:r>
            <a:endParaRPr lang="en-US" dirty="0"/>
          </a:p>
        </p:txBody>
      </p:sp>
      <p:sp>
        <p:nvSpPr>
          <p:cNvPr id="30" name="Text Placeholder 8"/>
          <p:cNvSpPr>
            <a:spLocks noGrp="1"/>
          </p:cNvSpPr>
          <p:nvPr>
            <p:ph type="body" sz="quarter" idx="17" hasCustomPrompt="1"/>
          </p:nvPr>
        </p:nvSpPr>
        <p:spPr>
          <a:xfrm>
            <a:off x="5248276"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27" name="Picture Placeholder 9"/>
          <p:cNvSpPr>
            <a:spLocks noGrp="1"/>
          </p:cNvSpPr>
          <p:nvPr>
            <p:ph type="pic" sz="quarter" idx="18"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 name="Slide Number Placeholder 3"/>
          <p:cNvSpPr>
            <a:spLocks noGrp="1"/>
          </p:cNvSpPr>
          <p:nvPr>
            <p:ph type="sldNum" sz="quarter" idx="21"/>
          </p:nvPr>
        </p:nvSpPr>
        <p:spPr/>
        <p:txBody>
          <a:bodyPr/>
          <a:lstStyle/>
          <a:p>
            <a:fld id="{B6F15528-21DE-4FAA-801E-634DDDAF4B2B}" type="slidenum">
              <a:rPr lang="en-US" smtClean="0"/>
              <a:pPr/>
              <a:t>‹#›</a:t>
            </a:fld>
            <a:endParaRPr lang="en-US" dirty="0"/>
          </a:p>
        </p:txBody>
      </p:sp>
      <p:grpSp>
        <p:nvGrpSpPr>
          <p:cNvPr id="54" name="Group 53"/>
          <p:cNvGrpSpPr/>
          <p:nvPr userDrawn="1"/>
        </p:nvGrpSpPr>
        <p:grpSpPr>
          <a:xfrm>
            <a:off x="7835582" y="4778737"/>
            <a:ext cx="851218" cy="115811"/>
            <a:chOff x="464820" y="471850"/>
            <a:chExt cx="2499360" cy="340045"/>
          </a:xfrm>
          <a:solidFill>
            <a:schemeClr val="tx1"/>
          </a:solidFill>
        </p:grpSpPr>
        <p:sp>
          <p:nvSpPr>
            <p:cNvPr id="55"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0" name="Text Placeholder 21"/>
          <p:cNvSpPr>
            <a:spLocks noGrp="1"/>
          </p:cNvSpPr>
          <p:nvPr>
            <p:ph type="body" sz="quarter" idx="26" hasCustomPrompt="1"/>
          </p:nvPr>
        </p:nvSpPr>
        <p:spPr>
          <a:xfrm>
            <a:off x="5248276" y="2819400"/>
            <a:ext cx="2241548" cy="168116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4881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Photo Lef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37" name="Group 36"/>
          <p:cNvGrpSpPr/>
          <p:nvPr userDrawn="1"/>
        </p:nvGrpSpPr>
        <p:grpSpPr>
          <a:xfrm>
            <a:off x="7835582" y="4778737"/>
            <a:ext cx="851218" cy="115811"/>
            <a:chOff x="464820" y="471850"/>
            <a:chExt cx="2499360" cy="340045"/>
          </a:xfrm>
          <a:solidFill>
            <a:schemeClr val="tx1"/>
          </a:solidFill>
        </p:grpSpPr>
        <p:sp>
          <p:nvSpPr>
            <p:cNvPr id="4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
        <p:nvSpPr>
          <p:cNvPr id="7" name="Title 6"/>
          <p:cNvSpPr>
            <a:spLocks noGrp="1"/>
          </p:cNvSpPr>
          <p:nvPr>
            <p:ph type="title" hasCustomPrompt="1"/>
          </p:nvPr>
        </p:nvSpPr>
        <p:spPr>
          <a:xfrm>
            <a:off x="5248274"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63" name="Text Placeholder 21"/>
          <p:cNvSpPr>
            <a:spLocks noGrp="1"/>
          </p:cNvSpPr>
          <p:nvPr>
            <p:ph type="body" sz="quarter" idx="26" hasCustomPrompt="1"/>
          </p:nvPr>
        </p:nvSpPr>
        <p:spPr>
          <a:xfrm>
            <a:off x="5243514"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2716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Quot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19400"/>
            <a:ext cx="3428366" cy="360548"/>
          </a:xfrm>
        </p:spPr>
        <p:txBody>
          <a:bodyPr/>
          <a:lstStyle>
            <a:lvl1pPr>
              <a:defRPr baseline="0">
                <a:solidFill>
                  <a:schemeClr val="tx1"/>
                </a:solidFill>
              </a:defRPr>
            </a:lvl1pPr>
          </a:lstStyle>
          <a:p>
            <a:r>
              <a:rPr lang="en-US" dirty="0" smtClean="0"/>
              <a:t>Click to edit title</a:t>
            </a:r>
            <a:endParaRPr lang="en-US" dirty="0"/>
          </a:p>
        </p:txBody>
      </p:sp>
      <p:sp>
        <p:nvSpPr>
          <p:cNvPr id="28" name="Picture Placeholder 9"/>
          <p:cNvSpPr>
            <a:spLocks noGrp="1"/>
          </p:cNvSpPr>
          <p:nvPr>
            <p:ph type="pic" sz="quarter" idx="17" hasCustomPrompt="1"/>
          </p:nvPr>
        </p:nvSpPr>
        <p:spPr>
          <a:xfrm>
            <a:off x="795" y="0"/>
            <a:ext cx="9143206" cy="182118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6" name="Slide Number Placeholder 5"/>
          <p:cNvSpPr>
            <a:spLocks noGrp="1"/>
          </p:cNvSpPr>
          <p:nvPr>
            <p:ph type="sldNum" sz="quarter" idx="20"/>
          </p:nvPr>
        </p:nvSpPr>
        <p:spPr/>
        <p:txBody>
          <a:bodyPr/>
          <a:lstStyle/>
          <a:p>
            <a:fld id="{B6F15528-21DE-4FAA-801E-634DDDAF4B2B}" type="slidenum">
              <a:rPr lang="en-US" smtClean="0"/>
              <a:pPr/>
              <a:t>‹#›</a:t>
            </a:fld>
            <a:endParaRPr lang="en-US" dirty="0"/>
          </a:p>
        </p:txBody>
      </p:sp>
      <p:grpSp>
        <p:nvGrpSpPr>
          <p:cNvPr id="30" name="Group 29"/>
          <p:cNvGrpSpPr/>
          <p:nvPr userDrawn="1"/>
        </p:nvGrpSpPr>
        <p:grpSpPr>
          <a:xfrm>
            <a:off x="7835582" y="4778737"/>
            <a:ext cx="851218" cy="115811"/>
            <a:chOff x="464820" y="471850"/>
            <a:chExt cx="2499360" cy="340045"/>
          </a:xfrm>
          <a:solidFill>
            <a:schemeClr val="tx1"/>
          </a:solidFill>
        </p:grpSpPr>
        <p:sp>
          <p:nvSpPr>
            <p:cNvPr id="3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4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5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6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Tree>
    <p:extLst>
      <p:ext uri="{BB962C8B-B14F-4D97-AF65-F5344CB8AC3E}">
        <p14:creationId xmlns:p14="http://schemas.microsoft.com/office/powerpoint/2010/main" val="4007882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egal">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457201" y="1793396"/>
            <a:ext cx="4610099" cy="864079"/>
          </a:xfrm>
          <a:prstGeom prst="rect">
            <a:avLst/>
          </a:prstGeom>
          <a:noFill/>
        </p:spPr>
        <p:txBody>
          <a:bodyPr wrap="square" lIns="0" tIns="0" rIns="0" bIns="0" numCol="2" spcCol="182880" rtlCol="0" anchor="t" anchorCtr="0">
            <a:noAutofit/>
          </a:bodyPr>
          <a:lstStyle/>
          <a:p>
            <a:pPr>
              <a:lnSpc>
                <a:spcPct val="120000"/>
              </a:lnSpc>
              <a:spcBef>
                <a:spcPts val="600"/>
              </a:spcBef>
            </a:pPr>
            <a:r>
              <a:rPr lang="en-US" sz="820" dirty="0" smtClean="0">
                <a:solidFill>
                  <a:srgbClr val="FFFFFF"/>
                </a:solidFill>
              </a:rPr>
              <a:t>The information herein is for informational purposes only an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endParaRPr lang="en-US" sz="820" cap="all" dirty="0">
              <a:solidFill>
                <a:srgbClr val="FFFFFF"/>
              </a:solidFill>
            </a:endParaRPr>
          </a:p>
        </p:txBody>
      </p:sp>
      <p:sp>
        <p:nvSpPr>
          <p:cNvPr id="49" name="TextBox 48"/>
          <p:cNvSpPr txBox="1"/>
          <p:nvPr userDrawn="1"/>
        </p:nvSpPr>
        <p:spPr>
          <a:xfrm>
            <a:off x="457200" y="4669932"/>
            <a:ext cx="7048501" cy="241605"/>
          </a:xfrm>
          <a:prstGeom prst="rect">
            <a:avLst/>
          </a:prstGeom>
          <a:noFill/>
        </p:spPr>
        <p:txBody>
          <a:bodyPr wrap="square" lIns="0" tIns="0" rIns="0" bIns="0" rtlCol="0" anchor="b" anchorCtr="0">
            <a:spAutoFit/>
          </a:bodyPr>
          <a:lstStyle/>
          <a:p>
            <a:pPr>
              <a:lnSpc>
                <a:spcPct val="125000"/>
              </a:lnSpc>
              <a:spcBef>
                <a:spcPts val="0"/>
              </a:spcBef>
            </a:pPr>
            <a:r>
              <a:rPr lang="en-US" sz="628" baseline="0" dirty="0" smtClean="0">
                <a:solidFill>
                  <a:srgbClr val="FFFFFF"/>
                </a:solidFill>
              </a:rPr>
              <a:t>© 2012 </a:t>
            </a:r>
            <a:r>
              <a:rPr lang="en-US" sz="628" baseline="0" dirty="0">
                <a:solidFill>
                  <a:srgbClr val="FFFFFF"/>
                </a:solidFill>
              </a:rPr>
              <a:t>Microsoft Corporation. </a:t>
            </a:r>
          </a:p>
          <a:p>
            <a:pPr>
              <a:lnSpc>
                <a:spcPct val="125000"/>
              </a:lnSpc>
              <a:spcBef>
                <a:spcPts val="0"/>
              </a:spcBef>
            </a:pPr>
            <a:r>
              <a:rPr lang="en-US" sz="628" baseline="0" dirty="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8065295" y="4786185"/>
            <a:ext cx="621505" cy="10091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a:defRPr/>
            </a:pPr>
            <a:endParaRPr lang="en-US" kern="0">
              <a:solidFill>
                <a:sysClr val="windowText" lastClr="000000"/>
              </a:solidFill>
            </a:endParaRPr>
          </a:p>
        </p:txBody>
      </p:sp>
      <p:grpSp>
        <p:nvGrpSpPr>
          <p:cNvPr id="2" name="Group 1"/>
          <p:cNvGrpSpPr/>
          <p:nvPr userDrawn="1"/>
        </p:nvGrpSpPr>
        <p:grpSpPr>
          <a:xfrm>
            <a:off x="457200" y="466725"/>
            <a:ext cx="2499360" cy="340045"/>
            <a:chOff x="464820" y="471850"/>
            <a:chExt cx="2499360" cy="340045"/>
          </a:xfrm>
        </p:grpSpPr>
        <p:sp>
          <p:nvSpPr>
            <p:cNvPr id="5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5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6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6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6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6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6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sp>
          <p:nvSpPr>
            <p:cNvPr id="6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0" tIns="0" rIns="0" bIns="0" numCol="1" anchor="t" anchorCtr="0" compatLnSpc="1">
              <a:prstTxWarp prst="textNoShape">
                <a:avLst/>
              </a:prstTxWarp>
            </a:bodyPr>
            <a:lstStyle/>
            <a:p>
              <a:endParaRPr lang="en-US">
                <a:solidFill>
                  <a:srgbClr val="FFFFFF"/>
                </a:solidFill>
              </a:endParaRPr>
            </a:p>
          </p:txBody>
        </p:sp>
      </p:grpSp>
      <p:sp>
        <p:nvSpPr>
          <p:cNvPr id="27" name="TextBox 26"/>
          <p:cNvSpPr txBox="1"/>
          <p:nvPr userDrawn="1"/>
        </p:nvSpPr>
        <p:spPr>
          <a:xfrm>
            <a:off x="457201" y="2702081"/>
            <a:ext cx="4610099" cy="297261"/>
          </a:xfrm>
          <a:prstGeom prst="rect">
            <a:avLst/>
          </a:prstGeom>
          <a:noFill/>
        </p:spPr>
        <p:txBody>
          <a:bodyPr wrap="square" lIns="0" tIns="0" rIns="0" bIns="0" numCol="1" spcCol="182880" rtlCol="0" anchor="t" anchorCtr="0">
            <a:spAutoFit/>
          </a:bodyPr>
          <a:lstStyle/>
          <a:p>
            <a:pPr>
              <a:lnSpc>
                <a:spcPct val="120000"/>
              </a:lnSpc>
              <a:spcBef>
                <a:spcPts val="600"/>
              </a:spcBef>
            </a:pPr>
            <a:r>
              <a:rPr lang="en-US" sz="805" cap="all" dirty="0" smtClean="0">
                <a:solidFill>
                  <a:srgbClr val="FFFFFF"/>
                </a:solidFill>
              </a:rPr>
              <a:t>Microsoft </a:t>
            </a:r>
            <a:r>
              <a:rPr lang="en-US" sz="805" cap="all" dirty="0">
                <a:solidFill>
                  <a:srgbClr val="FFFFFF"/>
                </a:solidFill>
              </a:rPr>
              <a:t>makes no warranties, express, implied or statutory, as to the information in this presentation.</a:t>
            </a:r>
          </a:p>
        </p:txBody>
      </p:sp>
    </p:spTree>
    <p:extLst>
      <p:ext uri="{BB962C8B-B14F-4D97-AF65-F5344CB8AC3E}">
        <p14:creationId xmlns:p14="http://schemas.microsoft.com/office/powerpoint/2010/main" val="1431377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31" name="Rectangle 30"/>
          <p:cNvSpPr/>
          <p:nvPr userDrawn="1"/>
        </p:nvSpPr>
        <p:spPr>
          <a:xfrm>
            <a:off x="5699125"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2" name="Rectangle 31"/>
          <p:cNvSpPr/>
          <p:nvPr userDrawn="1"/>
        </p:nvSpPr>
        <p:spPr>
          <a:xfrm>
            <a:off x="6567487"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3" name="Rectangle 32"/>
          <p:cNvSpPr/>
          <p:nvPr userDrawn="1"/>
        </p:nvSpPr>
        <p:spPr>
          <a:xfrm>
            <a:off x="5699125"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4" name="Rectangle 33"/>
          <p:cNvSpPr/>
          <p:nvPr userDrawn="1"/>
        </p:nvSpPr>
        <p:spPr>
          <a:xfrm>
            <a:off x="6567487"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7" name="Rectangle 36"/>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8" name="Rectangle 37"/>
          <p:cNvSpPr/>
          <p:nvPr userDrawn="1"/>
        </p:nvSpPr>
        <p:spPr>
          <a:xfrm>
            <a:off x="7435851"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Rectangle 38"/>
          <p:cNvSpPr/>
          <p:nvPr userDrawn="1"/>
        </p:nvSpPr>
        <p:spPr>
          <a:xfrm>
            <a:off x="8304213"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Freeform 95"/>
          <p:cNvSpPr>
            <a:spLocks/>
          </p:cNvSpPr>
          <p:nvPr userDrawn="1"/>
        </p:nvSpPr>
        <p:spPr bwMode="black">
          <a:xfrm>
            <a:off x="5910072" y="3274505"/>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81"/>
          <p:cNvSpPr>
            <a:spLocks noEditPoints="1"/>
          </p:cNvSpPr>
          <p:nvPr userDrawn="1"/>
        </p:nvSpPr>
        <p:spPr bwMode="black">
          <a:xfrm>
            <a:off x="6755576" y="2425231"/>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16"/>
          <p:cNvSpPr>
            <a:spLocks noEditPoints="1"/>
          </p:cNvSpPr>
          <p:nvPr userDrawn="1"/>
        </p:nvSpPr>
        <p:spPr bwMode="black">
          <a:xfrm>
            <a:off x="7631430" y="242673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4" name="Freeform 12"/>
          <p:cNvSpPr>
            <a:spLocks noChangeAspect="1"/>
          </p:cNvSpPr>
          <p:nvPr userDrawn="1"/>
        </p:nvSpPr>
        <p:spPr bwMode="black">
          <a:xfrm>
            <a:off x="5936301" y="237918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45" name="Freeform 104"/>
          <p:cNvSpPr>
            <a:spLocks noEditPoints="1"/>
          </p:cNvSpPr>
          <p:nvPr userDrawn="1"/>
        </p:nvSpPr>
        <p:spPr bwMode="black">
          <a:xfrm>
            <a:off x="7610172" y="3237878"/>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108"/>
          <p:cNvSpPr>
            <a:spLocks noEditPoints="1"/>
          </p:cNvSpPr>
          <p:nvPr userDrawn="1"/>
        </p:nvSpPr>
        <p:spPr bwMode="black">
          <a:xfrm>
            <a:off x="6769059" y="3244157"/>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 name="Freeform 166"/>
          <p:cNvSpPr>
            <a:spLocks noEditPoints="1"/>
          </p:cNvSpPr>
          <p:nvPr userDrawn="1"/>
        </p:nvSpPr>
        <p:spPr bwMode="black">
          <a:xfrm>
            <a:off x="8478534" y="2375795"/>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8" name="Group 47"/>
          <p:cNvGrpSpPr/>
          <p:nvPr userDrawn="1"/>
        </p:nvGrpSpPr>
        <p:grpSpPr>
          <a:xfrm>
            <a:off x="8462414" y="3320289"/>
            <a:ext cx="431310" cy="234248"/>
            <a:chOff x="1506537" y="2403476"/>
            <a:chExt cx="4492626" cy="2439987"/>
          </a:xfrm>
        </p:grpSpPr>
        <p:sp>
          <p:nvSpPr>
            <p:cNvPr id="49"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3661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0"/>
            <a:ext cx="8363938" cy="148017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12498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622889"/>
            <a:ext cx="7467600" cy="3676266"/>
          </a:xfrm>
        </p:spPr>
        <p:txBody>
          <a:bodyPr anchor="ctr" anchorCtr="0">
            <a:noAutofit/>
          </a:bodyPr>
          <a:lstStyle>
            <a:lvl1pPr algn="l">
              <a:defRPr sz="6000" b="0" cap="none" baseline="0">
                <a:solidFill>
                  <a:srgbClr val="FFFFFF"/>
                </a:solidFill>
              </a:defRPr>
            </a:lvl1pPr>
          </a:lstStyle>
          <a:p>
            <a:r>
              <a:rPr lang="en-US" dirty="0" smtClean="0"/>
              <a:t>Click to edit section title</a:t>
            </a:r>
            <a:endParaRPr lang="en-US" dirty="0"/>
          </a:p>
        </p:txBody>
      </p:sp>
    </p:spTree>
    <p:extLst>
      <p:ext uri="{BB962C8B-B14F-4D97-AF65-F5344CB8AC3E}">
        <p14:creationId xmlns:p14="http://schemas.microsoft.com/office/powerpoint/2010/main" val="1914265149"/>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79"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grpSp>
        <p:nvGrpSpPr>
          <p:cNvPr id="34" name="Orange Tile"/>
          <p:cNvGrpSpPr/>
          <p:nvPr userDrawn="1"/>
        </p:nvGrpSpPr>
        <p:grpSpPr>
          <a:xfrm>
            <a:off x="1886043"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grpSp>
        <p:nvGrpSpPr>
          <p:cNvPr id="37" name="Teal Tile"/>
          <p:cNvGrpSpPr/>
          <p:nvPr userDrawn="1"/>
        </p:nvGrpSpPr>
        <p:grpSpPr>
          <a:xfrm>
            <a:off x="762579"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grpSp>
        <p:nvGrpSpPr>
          <p:cNvPr id="5" name="Green Tile"/>
          <p:cNvGrpSpPr/>
          <p:nvPr userDrawn="1"/>
        </p:nvGrpSpPr>
        <p:grpSpPr>
          <a:xfrm>
            <a:off x="1886043"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772" rtl="0" eaLnBrk="1" latinLnBrk="0" hangingPunct="1">
              <a:lnSpc>
                <a:spcPct val="90000"/>
              </a:lnSpc>
              <a:spcBef>
                <a:spcPct val="0"/>
              </a:spcBef>
              <a:buNone/>
              <a:defRPr lang="en-US" sz="3000" b="1" kern="1200" cap="none" spc="-75" baseline="0" dirty="0">
                <a:ln w="3175">
                  <a:noFill/>
                </a:ln>
                <a:gradFill>
                  <a:gsLst>
                    <a:gs pos="0">
                      <a:schemeClr val="accent1"/>
                    </a:gs>
                    <a:gs pos="100000">
                      <a:schemeClr val="accent1"/>
                    </a:gs>
                  </a:gsLst>
                  <a:lin ang="5400000" scaled="0"/>
                </a:gradFill>
                <a:effectLst/>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136906" y="3771901"/>
            <a:ext cx="5154369" cy="347441"/>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0"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23537734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3"/>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0084080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2"/>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39295545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1592110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2"/>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3603614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40168251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2"/>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26213045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26239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grpSp>
        <p:nvGrpSpPr>
          <p:cNvPr id="60" name="Group 59"/>
          <p:cNvGrpSpPr/>
          <p:nvPr userDrawn="1"/>
        </p:nvGrpSpPr>
        <p:grpSpPr>
          <a:xfrm>
            <a:off x="457201" y="4501231"/>
            <a:ext cx="1531620" cy="208381"/>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2195194"/>
            <a:ext cx="3352801"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31" name="Rectangle 30"/>
          <p:cNvSpPr/>
          <p:nvPr userDrawn="1"/>
        </p:nvSpPr>
        <p:spPr>
          <a:xfrm>
            <a:off x="7435850"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2" name="Rectangle 31"/>
          <p:cNvSpPr/>
          <p:nvPr userDrawn="1"/>
        </p:nvSpPr>
        <p:spPr>
          <a:xfrm>
            <a:off x="5699125" y="4787177"/>
            <a:ext cx="747713"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3" name="Rectangle 32"/>
          <p:cNvSpPr/>
          <p:nvPr userDrawn="1"/>
        </p:nvSpPr>
        <p:spPr>
          <a:xfrm>
            <a:off x="5699125"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4" name="Rectangle 33"/>
          <p:cNvSpPr/>
          <p:nvPr userDrawn="1"/>
        </p:nvSpPr>
        <p:spPr>
          <a:xfrm>
            <a:off x="6567487"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5" name="Rectangle 34"/>
          <p:cNvSpPr/>
          <p:nvPr userDrawn="1"/>
        </p:nvSpPr>
        <p:spPr>
          <a:xfrm>
            <a:off x="7435851"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8304213"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Freeform 81"/>
          <p:cNvSpPr>
            <a:spLocks noEditPoints="1"/>
          </p:cNvSpPr>
          <p:nvPr userDrawn="1"/>
        </p:nvSpPr>
        <p:spPr bwMode="black">
          <a:xfrm>
            <a:off x="6755576" y="4164369"/>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116"/>
          <p:cNvSpPr>
            <a:spLocks noEditPoints="1"/>
          </p:cNvSpPr>
          <p:nvPr userDrawn="1"/>
        </p:nvSpPr>
        <p:spPr bwMode="black">
          <a:xfrm>
            <a:off x="7631430" y="4165869"/>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12"/>
          <p:cNvSpPr>
            <a:spLocks noChangeAspect="1"/>
          </p:cNvSpPr>
          <p:nvPr userDrawn="1"/>
        </p:nvSpPr>
        <p:spPr bwMode="black">
          <a:xfrm>
            <a:off x="5936301" y="4118319"/>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44" name="Freeform 166"/>
          <p:cNvSpPr>
            <a:spLocks noEditPoints="1"/>
          </p:cNvSpPr>
          <p:nvPr userDrawn="1"/>
        </p:nvSpPr>
        <p:spPr bwMode="black">
          <a:xfrm>
            <a:off x="8478534" y="4114933"/>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4"/>
          <p:cNvSpPr/>
          <p:nvPr userDrawn="1"/>
        </p:nvSpPr>
        <p:spPr>
          <a:xfrm>
            <a:off x="8304212"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Rectangle 45"/>
          <p:cNvSpPr/>
          <p:nvPr userDrawn="1"/>
        </p:nvSpPr>
        <p:spPr>
          <a:xfrm>
            <a:off x="6567487"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t="1" b="54425"/>
          <a:stretch/>
        </p:blipFill>
        <p:spPr>
          <a:xfrm>
            <a:off x="7608556" y="4962930"/>
            <a:ext cx="402303" cy="180569"/>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t="-1" b="41977"/>
          <a:stretch/>
        </p:blipFill>
        <p:spPr>
          <a:xfrm>
            <a:off x="6770670" y="4927756"/>
            <a:ext cx="341348" cy="215744"/>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b="55001"/>
          <a:stretch/>
        </p:blipFill>
        <p:spPr>
          <a:xfrm>
            <a:off x="5911451" y="4998125"/>
            <a:ext cx="323061" cy="145375"/>
          </a:xfrm>
          <a:prstGeom prst="rect">
            <a:avLst/>
          </a:prstGeom>
        </p:spPr>
      </p:pic>
      <p:pic>
        <p:nvPicPr>
          <p:cNvPr id="6" name="Picture 5"/>
          <p:cNvPicPr>
            <a:picLocks noChangeAspect="1"/>
          </p:cNvPicPr>
          <p:nvPr userDrawn="1"/>
        </p:nvPicPr>
        <p:blipFill rotWithShape="1">
          <a:blip r:embed="rId6">
            <a:extLst>
              <a:ext uri="{28A0092B-C50C-407E-A947-70E740481C1C}">
                <a14:useLocalDpi xmlns:a14="http://schemas.microsoft.com/office/drawing/2010/main" val="0"/>
              </a:ext>
            </a:extLst>
          </a:blip>
          <a:srcRect b="57190"/>
          <a:stretch/>
        </p:blipFill>
        <p:spPr>
          <a:xfrm>
            <a:off x="8471586" y="5039123"/>
            <a:ext cx="438876" cy="104377"/>
          </a:xfrm>
          <a:prstGeom prst="rect">
            <a:avLst/>
          </a:prstGeom>
        </p:spPr>
      </p:pic>
    </p:spTree>
    <p:extLst>
      <p:ext uri="{BB962C8B-B14F-4D97-AF65-F5344CB8AC3E}">
        <p14:creationId xmlns:p14="http://schemas.microsoft.com/office/powerpoint/2010/main" val="1338135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0"/>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73669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233718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666"/>
            <a:ext cx="4115872"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600200"/>
            <a:ext cx="41148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666"/>
            <a:ext cx="4115872"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39275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26068218"/>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3181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4953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752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78313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676026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Header ALT 3">
    <p:spTree>
      <p:nvGrpSpPr>
        <p:cNvPr id="1" name=""/>
        <p:cNvGrpSpPr/>
        <p:nvPr/>
      </p:nvGrpSpPr>
      <p:grpSpPr>
        <a:xfrm>
          <a:off x="0" y="0"/>
          <a:ext cx="0" cy="0"/>
          <a:chOff x="0" y="0"/>
          <a:chExt cx="0" cy="0"/>
        </a:xfrm>
      </p:grpSpPr>
      <p:sp>
        <p:nvSpPr>
          <p:cNvPr id="7" name="Rectangle 6"/>
          <p:cNvSpPr/>
          <p:nvPr userDrawn="1"/>
        </p:nvSpPr>
        <p:spPr bwMode="auto">
          <a:xfrm>
            <a:off x="381796" y="285751"/>
            <a:ext cx="8380413" cy="4350544"/>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1453" tIns="25727" rIns="51453" bIns="25727" numCol="1" rtlCol="0" anchor="ctr" anchorCtr="0" compatLnSpc="1">
            <a:prstTxWarp prst="textNoShape">
              <a:avLst/>
            </a:prstTxWarp>
          </a:bodyPr>
          <a:lstStyle/>
          <a:p>
            <a:pPr algn="ctr" defTabSz="514386" fontAlgn="base">
              <a:spcBef>
                <a:spcPct val="0"/>
              </a:spcBef>
              <a:spcAft>
                <a:spcPct val="0"/>
              </a:spcAft>
            </a:pPr>
            <a:endParaRPr lang="en-US" sz="13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886999" y="622889"/>
            <a:ext cx="7370002" cy="3676266"/>
          </a:xfrm>
        </p:spPr>
        <p:txBody>
          <a:bodyPr anchor="ctr" anchorCtr="0">
            <a:noAutofit/>
          </a:bodyPr>
          <a:lstStyle>
            <a:lvl1pPr algn="l">
              <a:defRPr sz="4500" b="0" cap="none"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a:xfrm>
            <a:off x="2865741" y="4822871"/>
            <a:ext cx="1098755" cy="182011"/>
          </a:xfrm>
          <a:prstGeom prst="rect">
            <a:avLst/>
          </a:prstGeom>
        </p:spPr>
        <p:txBody>
          <a:bodyPr/>
          <a:lstStyle/>
          <a:p>
            <a:pPr defTabSz="685772"/>
            <a:endParaRPr lang="en-US" dirty="0">
              <a:solidFill>
                <a:srgbClr val="FFFFFF"/>
              </a:solidFill>
            </a:endParaRPr>
          </a:p>
        </p:txBody>
      </p:sp>
      <p:sp>
        <p:nvSpPr>
          <p:cNvPr id="5" name="Footer Placeholder 4"/>
          <p:cNvSpPr>
            <a:spLocks noGrp="1"/>
          </p:cNvSpPr>
          <p:nvPr>
            <p:ph type="ftr" sz="quarter" idx="11"/>
          </p:nvPr>
        </p:nvSpPr>
        <p:spPr>
          <a:xfrm>
            <a:off x="3964493" y="4822871"/>
            <a:ext cx="2895600" cy="182011"/>
          </a:xfrm>
          <a:prstGeom prst="rect">
            <a:avLst/>
          </a:prstGeom>
        </p:spPr>
        <p:txBody>
          <a:bodyPr/>
          <a:lstStyle/>
          <a:p>
            <a:pPr defTabSz="685772"/>
            <a:endParaRPr lang="en-US" dirty="0">
              <a:solidFill>
                <a:srgbClr val="FFFFFF"/>
              </a:solidFill>
            </a:endParaRPr>
          </a:p>
        </p:txBody>
      </p:sp>
      <p:sp>
        <p:nvSpPr>
          <p:cNvPr id="6" name="Slide Number Placeholder 5"/>
          <p:cNvSpPr>
            <a:spLocks noGrp="1"/>
          </p:cNvSpPr>
          <p:nvPr>
            <p:ph type="sldNum" sz="quarter" idx="12"/>
          </p:nvPr>
        </p:nvSpPr>
        <p:spPr>
          <a:xfrm>
            <a:off x="381001" y="4790842"/>
            <a:ext cx="339956" cy="246120"/>
          </a:xfrm>
          <a:prstGeom prst="rect">
            <a:avLst/>
          </a:prstGeom>
        </p:spPr>
        <p:txBody>
          <a:bodyPr/>
          <a:lstStyle/>
          <a:p>
            <a:pPr defTabSz="685772"/>
            <a:fld id="{B6F15528-21DE-4FAA-801E-634DDDAF4B2B}" type="slidenum">
              <a:rPr lang="en-US" smtClean="0">
                <a:solidFill>
                  <a:srgbClr val="FFFFFF"/>
                </a:solidFill>
              </a:rPr>
              <a:pPr defTabSz="685772"/>
              <a:t>‹#›</a:t>
            </a:fld>
            <a:endParaRPr lang="en-US" dirty="0">
              <a:solidFill>
                <a:srgbClr val="FFFFFF"/>
              </a:solidFill>
            </a:endParaRPr>
          </a:p>
        </p:txBody>
      </p:sp>
    </p:spTree>
    <p:extLst>
      <p:ext uri="{BB962C8B-B14F-4D97-AF65-F5344CB8AC3E}">
        <p14:creationId xmlns:p14="http://schemas.microsoft.com/office/powerpoint/2010/main" val="99115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bldLst>
      <p:bldP spid="7"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5" name="Slide Number Placeholder 14"/>
          <p:cNvSpPr>
            <a:spLocks noGrp="1"/>
          </p:cNvSpPr>
          <p:nvPr>
            <p:ph type="sldNum" sz="quarter" idx="20"/>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0791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79"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grpSp>
        <p:nvGrpSpPr>
          <p:cNvPr id="34" name="Orange Tile"/>
          <p:cNvGrpSpPr/>
          <p:nvPr userDrawn="1"/>
        </p:nvGrpSpPr>
        <p:grpSpPr>
          <a:xfrm>
            <a:off x="1886043"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grpSp>
        <p:nvGrpSpPr>
          <p:cNvPr id="37" name="Teal Tile"/>
          <p:cNvGrpSpPr/>
          <p:nvPr userDrawn="1"/>
        </p:nvGrpSpPr>
        <p:grpSpPr>
          <a:xfrm>
            <a:off x="762579"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grpSp>
        <p:nvGrpSpPr>
          <p:cNvPr id="5" name="Green Tile"/>
          <p:cNvGrpSpPr/>
          <p:nvPr userDrawn="1"/>
        </p:nvGrpSpPr>
        <p:grpSpPr>
          <a:xfrm>
            <a:off x="1886043"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772" rtl="0" eaLnBrk="1" latinLnBrk="0" hangingPunct="1">
              <a:lnSpc>
                <a:spcPct val="90000"/>
              </a:lnSpc>
              <a:spcBef>
                <a:spcPct val="0"/>
              </a:spcBef>
              <a:buNone/>
              <a:defRPr lang="en-US" sz="3000" b="1" kern="1200" cap="none" spc="-75" baseline="0" dirty="0">
                <a:ln w="3175">
                  <a:noFill/>
                </a:ln>
                <a:gradFill>
                  <a:gsLst>
                    <a:gs pos="0">
                      <a:schemeClr val="accent1"/>
                    </a:gs>
                    <a:gs pos="100000">
                      <a:schemeClr val="accent1"/>
                    </a:gs>
                  </a:gsLst>
                  <a:lin ang="5400000" scaled="0"/>
                </a:gradFill>
                <a:effectLst/>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136906" y="3771901"/>
            <a:ext cx="5154369" cy="347441"/>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0"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7203672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3"/>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3585544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2"/>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40973397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14882036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2"/>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275149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10774967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772" rtl="0" eaLnBrk="1" latinLnBrk="0" hangingPunct="1">
              <a:lnSpc>
                <a:spcPct val="90000"/>
              </a:lnSpc>
              <a:spcBef>
                <a:spcPct val="0"/>
              </a:spcBef>
              <a:buFont typeface="Arial" pitchFamily="34" charset="0"/>
              <a:buNone/>
              <a:defRPr lang="en-US" sz="405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0"/>
            <a:ext cx="4959201" cy="346249"/>
          </a:xfrm>
        </p:spPr>
        <p:txBody>
          <a:bodyPr>
            <a:noAutofit/>
          </a:bodyPr>
          <a:lstStyle>
            <a:lvl1pPr marL="0" indent="0" algn="l" defTabSz="685772"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3"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1051262" y="1306870"/>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2" y="1223104"/>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2"/>
            <a:ext cx="4959201" cy="1142621"/>
          </a:xfrm>
        </p:spPr>
        <p:txBody>
          <a:bodyPr anchor="ctr" anchorCtr="0">
            <a:noAutofit/>
          </a:bodyPr>
          <a:lstStyle>
            <a:lvl1pPr algn="l" defTabSz="685772"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3"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2"/>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65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FFFFFF"/>
                </a:solidFill>
              </a:endParaRPr>
            </a:p>
          </p:txBody>
        </p:sp>
      </p:grpSp>
    </p:spTree>
    <p:extLst>
      <p:ext uri="{BB962C8B-B14F-4D97-AF65-F5344CB8AC3E}">
        <p14:creationId xmlns:p14="http://schemas.microsoft.com/office/powerpoint/2010/main" val="12395499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3270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0"/>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48267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55786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4054475"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1"/>
          <p:cNvSpPr>
            <a:spLocks noGrp="1"/>
          </p:cNvSpPr>
          <p:nvPr>
            <p:ph type="body" sz="quarter" idx="21" hasCustomPrompt="1"/>
          </p:nvPr>
        </p:nvSpPr>
        <p:spPr>
          <a:xfrm>
            <a:off x="457200"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9" name="Slide Number Placeholder 18"/>
          <p:cNvSpPr>
            <a:spLocks noGrp="1"/>
          </p:cNvSpPr>
          <p:nvPr>
            <p:ph type="sldNum" sz="quarter" idx="20"/>
          </p:nvPr>
        </p:nvSpPr>
        <p:spPr/>
        <p:txBody>
          <a:bodyPr/>
          <a:lstStyle/>
          <a:p>
            <a:fld id="{B6F15528-21DE-4FAA-801E-634DDDAF4B2B}" type="slidenum">
              <a:rPr lang="en-US" smtClean="0"/>
              <a:pPr/>
              <a:t>‹#›</a:t>
            </a:fld>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413779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666"/>
            <a:ext cx="4115872"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600200"/>
            <a:ext cx="41148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666"/>
            <a:ext cx="4115872"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66779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93240500"/>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5205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02494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8864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21398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9536083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Header ALT 3">
    <p:spTree>
      <p:nvGrpSpPr>
        <p:cNvPr id="1" name=""/>
        <p:cNvGrpSpPr/>
        <p:nvPr/>
      </p:nvGrpSpPr>
      <p:grpSpPr>
        <a:xfrm>
          <a:off x="0" y="0"/>
          <a:ext cx="0" cy="0"/>
          <a:chOff x="0" y="0"/>
          <a:chExt cx="0" cy="0"/>
        </a:xfrm>
      </p:grpSpPr>
      <p:sp>
        <p:nvSpPr>
          <p:cNvPr id="7" name="Rectangle 6"/>
          <p:cNvSpPr/>
          <p:nvPr userDrawn="1"/>
        </p:nvSpPr>
        <p:spPr bwMode="auto">
          <a:xfrm>
            <a:off x="381796" y="285751"/>
            <a:ext cx="8380413" cy="4350544"/>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1453" tIns="25727" rIns="51453" bIns="25727" numCol="1" rtlCol="0" anchor="ctr" anchorCtr="0" compatLnSpc="1">
            <a:prstTxWarp prst="textNoShape">
              <a:avLst/>
            </a:prstTxWarp>
          </a:bodyPr>
          <a:lstStyle/>
          <a:p>
            <a:pPr algn="ctr" defTabSz="514386" fontAlgn="base">
              <a:spcBef>
                <a:spcPct val="0"/>
              </a:spcBef>
              <a:spcAft>
                <a:spcPct val="0"/>
              </a:spcAft>
            </a:pPr>
            <a:endParaRPr lang="en-US" sz="13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886999" y="622889"/>
            <a:ext cx="7370002" cy="3676266"/>
          </a:xfrm>
        </p:spPr>
        <p:txBody>
          <a:bodyPr anchor="ctr" anchorCtr="0">
            <a:noAutofit/>
          </a:bodyPr>
          <a:lstStyle>
            <a:lvl1pPr algn="l">
              <a:defRPr sz="4500" b="0" cap="none" baseline="0">
                <a:solidFill>
                  <a:srgbClr val="FFFFFF"/>
                </a:solidFill>
              </a:defRPr>
            </a:lvl1pPr>
          </a:lstStyle>
          <a:p>
            <a:r>
              <a:rPr lang="en-US" dirty="0" smtClean="0"/>
              <a:t>Click to edit section title</a:t>
            </a:r>
            <a:endParaRPr lang="en-US" dirty="0"/>
          </a:p>
        </p:txBody>
      </p:sp>
      <p:sp>
        <p:nvSpPr>
          <p:cNvPr id="4" name="Date Placeholder 3"/>
          <p:cNvSpPr>
            <a:spLocks noGrp="1"/>
          </p:cNvSpPr>
          <p:nvPr>
            <p:ph type="dt" sz="half" idx="10"/>
          </p:nvPr>
        </p:nvSpPr>
        <p:spPr>
          <a:xfrm>
            <a:off x="2865741" y="4822871"/>
            <a:ext cx="1098755" cy="182011"/>
          </a:xfrm>
          <a:prstGeom prst="rect">
            <a:avLst/>
          </a:prstGeom>
        </p:spPr>
        <p:txBody>
          <a:bodyPr/>
          <a:lstStyle/>
          <a:p>
            <a:pPr defTabSz="685772"/>
            <a:endParaRPr lang="en-US" dirty="0">
              <a:solidFill>
                <a:srgbClr val="FFFFFF"/>
              </a:solidFill>
            </a:endParaRPr>
          </a:p>
        </p:txBody>
      </p:sp>
      <p:sp>
        <p:nvSpPr>
          <p:cNvPr id="5" name="Footer Placeholder 4"/>
          <p:cNvSpPr>
            <a:spLocks noGrp="1"/>
          </p:cNvSpPr>
          <p:nvPr>
            <p:ph type="ftr" sz="quarter" idx="11"/>
          </p:nvPr>
        </p:nvSpPr>
        <p:spPr>
          <a:xfrm>
            <a:off x="3964493" y="4822871"/>
            <a:ext cx="2895600" cy="182011"/>
          </a:xfrm>
          <a:prstGeom prst="rect">
            <a:avLst/>
          </a:prstGeom>
        </p:spPr>
        <p:txBody>
          <a:bodyPr/>
          <a:lstStyle/>
          <a:p>
            <a:pPr defTabSz="685772"/>
            <a:endParaRPr lang="en-US" dirty="0">
              <a:solidFill>
                <a:srgbClr val="FFFFFF"/>
              </a:solidFill>
            </a:endParaRPr>
          </a:p>
        </p:txBody>
      </p:sp>
      <p:sp>
        <p:nvSpPr>
          <p:cNvPr id="6" name="Slide Number Placeholder 5"/>
          <p:cNvSpPr>
            <a:spLocks noGrp="1"/>
          </p:cNvSpPr>
          <p:nvPr>
            <p:ph type="sldNum" sz="quarter" idx="12"/>
          </p:nvPr>
        </p:nvSpPr>
        <p:spPr>
          <a:xfrm>
            <a:off x="381001" y="4790842"/>
            <a:ext cx="339956" cy="246120"/>
          </a:xfrm>
          <a:prstGeom prst="rect">
            <a:avLst/>
          </a:prstGeom>
        </p:spPr>
        <p:txBody>
          <a:bodyPr/>
          <a:lstStyle/>
          <a:p>
            <a:pPr defTabSz="685772"/>
            <a:fld id="{B6F15528-21DE-4FAA-801E-634DDDAF4B2B}" type="slidenum">
              <a:rPr lang="en-US" smtClean="0">
                <a:solidFill>
                  <a:srgbClr val="FFFFFF"/>
                </a:solidFill>
              </a:rPr>
              <a:pPr defTabSz="685772"/>
              <a:t>‹#›</a:t>
            </a:fld>
            <a:endParaRPr lang="en-US" dirty="0">
              <a:solidFill>
                <a:srgbClr val="FFFFFF"/>
              </a:solidFill>
            </a:endParaRPr>
          </a:p>
        </p:txBody>
      </p:sp>
    </p:spTree>
    <p:extLst>
      <p:ext uri="{BB962C8B-B14F-4D97-AF65-F5344CB8AC3E}">
        <p14:creationId xmlns:p14="http://schemas.microsoft.com/office/powerpoint/2010/main" val="235274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bldLst>
      <p:bldP spid="7"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6"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7" name="Slide Number Placeholder 26"/>
          <p:cNvSpPr>
            <a:spLocks noGrp="1"/>
          </p:cNvSpPr>
          <p:nvPr>
            <p:ph type="sldNum" sz="quarter" idx="22"/>
          </p:nvPr>
        </p:nvSpPr>
        <p:spPr/>
        <p:txBody>
          <a:bodyPr/>
          <a:lstStyle/>
          <a:p>
            <a:fld id="{B6F15528-21DE-4FAA-801E-634DDDAF4B2B}" type="slidenum">
              <a:rPr lang="en-US" smtClean="0"/>
              <a:pPr/>
              <a:t>‹#›</a:t>
            </a:fld>
            <a:endParaRPr lang="en-US" dirty="0"/>
          </a:p>
        </p:txBody>
      </p:sp>
      <p:sp>
        <p:nvSpPr>
          <p:cNvPr id="28" name="Title 27"/>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9" name="Text Placeholder 24"/>
          <p:cNvSpPr>
            <a:spLocks noGrp="1"/>
          </p:cNvSpPr>
          <p:nvPr>
            <p:ph type="body" sz="quarter" idx="25" hasCustomPrompt="1"/>
          </p:nvPr>
        </p:nvSpPr>
        <p:spPr>
          <a:xfrm>
            <a:off x="457199"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1" name="Text Placeholder 21"/>
          <p:cNvSpPr>
            <a:spLocks noGrp="1"/>
          </p:cNvSpPr>
          <p:nvPr>
            <p:ph type="body" sz="quarter" idx="26" hasCustomPrompt="1"/>
          </p:nvPr>
        </p:nvSpPr>
        <p:spPr>
          <a:xfrm>
            <a:off x="457199"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24"/>
          <p:cNvSpPr>
            <a:spLocks noGrp="1"/>
          </p:cNvSpPr>
          <p:nvPr>
            <p:ph type="body" sz="quarter" idx="27" hasCustomPrompt="1"/>
          </p:nvPr>
        </p:nvSpPr>
        <p:spPr>
          <a:xfrm>
            <a:off x="4054475"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4" name="Text Placeholder 21"/>
          <p:cNvSpPr>
            <a:spLocks noGrp="1"/>
          </p:cNvSpPr>
          <p:nvPr>
            <p:ph type="body" sz="quarter" idx="28" hasCustomPrompt="1"/>
          </p:nvPr>
        </p:nvSpPr>
        <p:spPr>
          <a:xfrm>
            <a:off x="4054475"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2"/>
          <p:cNvSpPr>
            <a:spLocks noGrp="1"/>
          </p:cNvSpPr>
          <p:nvPr>
            <p:ph type="body" sz="quarter" idx="24"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50529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8" name="Slide Number Placeholder 17"/>
          <p:cNvSpPr>
            <a:spLocks noGrp="1"/>
          </p:cNvSpPr>
          <p:nvPr>
            <p:ph type="sldNum" sz="quarter" idx="20"/>
          </p:nvPr>
        </p:nvSpPr>
        <p:spPr/>
        <p:txBody>
          <a:bodyPr/>
          <a:lstStyle/>
          <a:p>
            <a:fld id="{B6F15528-21DE-4FAA-801E-634DDDAF4B2B}" type="slidenum">
              <a:rPr lang="en-US" smtClean="0"/>
              <a:pPr/>
              <a:t>‹#›</a:t>
            </a:fld>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accent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1"/>
          <p:cNvSpPr>
            <a:spLocks noGrp="1"/>
          </p:cNvSpPr>
          <p:nvPr>
            <p:ph type="body" sz="quarter" idx="23" hasCustomPrompt="1"/>
          </p:nvPr>
        </p:nvSpPr>
        <p:spPr>
          <a:xfrm>
            <a:off x="4054475" y="1744663"/>
            <a:ext cx="4632325"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581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50.xml"/><Relationship Id="rId20" Type="http://schemas.openxmlformats.org/officeDocument/2006/relationships/image" Target="../media/image6.png"/><Relationship Id="rId10" Type="http://schemas.openxmlformats.org/officeDocument/2006/relationships/slideLayout" Target="../slideLayouts/slideLayout51.xml"/><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slideLayout" Target="../slideLayouts/slideLayout55.xml"/><Relationship Id="rId15" Type="http://schemas.openxmlformats.org/officeDocument/2006/relationships/slideLayout" Target="../slideLayouts/slideLayout56.xml"/><Relationship Id="rId16" Type="http://schemas.openxmlformats.org/officeDocument/2006/relationships/slideLayout" Target="../slideLayouts/slideLayout57.xml"/><Relationship Id="rId17" Type="http://schemas.openxmlformats.org/officeDocument/2006/relationships/slideLayout" Target="../slideLayouts/slideLayout58.xml"/><Relationship Id="rId18" Type="http://schemas.openxmlformats.org/officeDocument/2006/relationships/slideLayout" Target="../slideLayouts/slideLayout59.xml"/><Relationship Id="rId19" Type="http://schemas.openxmlformats.org/officeDocument/2006/relationships/theme" Target="../theme/theme2.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68.xml"/><Relationship Id="rId20" Type="http://schemas.openxmlformats.org/officeDocument/2006/relationships/image" Target="../media/image6.png"/><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Relationship Id="rId14" Type="http://schemas.openxmlformats.org/officeDocument/2006/relationships/slideLayout" Target="../slideLayouts/slideLayout73.xml"/><Relationship Id="rId15" Type="http://schemas.openxmlformats.org/officeDocument/2006/relationships/slideLayout" Target="../slideLayouts/slideLayout74.xml"/><Relationship Id="rId16" Type="http://schemas.openxmlformats.org/officeDocument/2006/relationships/slideLayout" Target="../slideLayouts/slideLayout75.xml"/><Relationship Id="rId17" Type="http://schemas.openxmlformats.org/officeDocument/2006/relationships/slideLayout" Target="../slideLayouts/slideLayout76.xml"/><Relationship Id="rId18" Type="http://schemas.openxmlformats.org/officeDocument/2006/relationships/slideLayout" Target="../slideLayouts/slideLayout77.xml"/><Relationship Id="rId19" Type="http://schemas.openxmlformats.org/officeDocument/2006/relationships/theme" Target="../theme/theme3.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1955"/>
            <a:ext cx="8229600" cy="387798"/>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35380"/>
            <a:ext cx="8229600" cy="3365183"/>
          </a:xfrm>
          <a:prstGeom prst="rect">
            <a:avLst/>
          </a:prstGeom>
        </p:spPr>
        <p:txBody>
          <a:bodyPr vert="horz" lIns="0" tIns="0" rIns="0" bIns="0" rtlCol="0">
            <a:noAutofit/>
          </a:bodyPr>
          <a:lstStyle/>
          <a:p>
            <a:pPr lvl="0"/>
            <a:r>
              <a:rPr lang="en-US" dirty="0" smtClean="0"/>
              <a:t>Click to edit Master text style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457200" y="4760804"/>
            <a:ext cx="228926" cy="138504"/>
          </a:xfrm>
          <a:prstGeom prst="rect">
            <a:avLst/>
          </a:prstGeom>
        </p:spPr>
        <p:txBody>
          <a:bodyPr vert="horz" wrap="none" lIns="0" tIns="0" rIns="0" bIns="0" rtlCol="0" anchor="ctr">
            <a:noAutofit/>
          </a:bodyPr>
          <a:lstStyle>
            <a:lvl1pPr algn="l">
              <a:lnSpc>
                <a:spcPct val="125000"/>
              </a:lnSpc>
              <a:defRPr sz="900" spc="0" baseline="0">
                <a:solidFill>
                  <a:schemeClr val="tx1">
                    <a:lumMod val="40000"/>
                    <a:lumOff val="60000"/>
                  </a:schemeClr>
                </a:solidFill>
              </a:defRPr>
            </a:lvl1pPr>
          </a:lstStyle>
          <a:p>
            <a:fld id="{B6F15528-21DE-4FAA-801E-634DDDAF4B2B}" type="slidenum">
              <a:rPr lang="en-US" smtClean="0"/>
              <a:pPr/>
              <a:t>‹#›</a:t>
            </a:fld>
            <a:endParaRPr lang="en-US" dirty="0"/>
          </a:p>
        </p:txBody>
      </p:sp>
      <p:grpSp>
        <p:nvGrpSpPr>
          <p:cNvPr id="74" name="Group 73"/>
          <p:cNvGrpSpPr/>
          <p:nvPr/>
        </p:nvGrpSpPr>
        <p:grpSpPr>
          <a:xfrm>
            <a:off x="7835582" y="4778737"/>
            <a:ext cx="851218" cy="115811"/>
            <a:chOff x="464820" y="471850"/>
            <a:chExt cx="2499360" cy="340045"/>
          </a:xfrm>
          <a:solidFill>
            <a:schemeClr val="accent1"/>
          </a:solidFill>
        </p:grpSpPr>
        <p:sp>
          <p:nvSpPr>
            <p:cNvPr id="75"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76"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77"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7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7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sp>
          <p:nvSpPr>
            <p:cNvPr id="8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pc="0" baseline="0">
                <a:solidFill>
                  <a:srgbClr val="FFFFFF"/>
                </a:solidFill>
              </a:endParaRPr>
            </a:p>
          </p:txBody>
        </p:sp>
      </p:grpSp>
    </p:spTree>
    <p:extLst>
      <p:ext uri="{BB962C8B-B14F-4D97-AF65-F5344CB8AC3E}">
        <p14:creationId xmlns:p14="http://schemas.microsoft.com/office/powerpoint/2010/main" val="1552320356"/>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3" r:id="rId25"/>
    <p:sldLayoutId id="2147484434" r:id="rId26"/>
    <p:sldLayoutId id="2147484435" r:id="rId27"/>
    <p:sldLayoutId id="2147484436" r:id="rId28"/>
    <p:sldLayoutId id="2147484437" r:id="rId29"/>
    <p:sldLayoutId id="2147484438" r:id="rId30"/>
    <p:sldLayoutId id="2147484439" r:id="rId31"/>
    <p:sldLayoutId id="2147484440" r:id="rId32"/>
    <p:sldLayoutId id="2147484441" r:id="rId33"/>
    <p:sldLayoutId id="2147484442" r:id="rId34"/>
    <p:sldLayoutId id="2147484443" r:id="rId35"/>
    <p:sldLayoutId id="2147484444" r:id="rId36"/>
    <p:sldLayoutId id="2147484445" r:id="rId37"/>
    <p:sldLayoutId id="2147484446" r:id="rId38"/>
    <p:sldLayoutId id="2147484447" r:id="rId39"/>
    <p:sldLayoutId id="2147484448" r:id="rId40"/>
    <p:sldLayoutId id="2147484455"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p:txStyles>
    <p:titleStyle>
      <a:lvl1pPr algn="l" defTabSz="914400" rtl="0" eaLnBrk="1" latinLnBrk="0" hangingPunct="1">
        <a:lnSpc>
          <a:spcPct val="105000"/>
        </a:lnSpc>
        <a:spcBef>
          <a:spcPct val="0"/>
        </a:spcBef>
        <a:buNone/>
        <a:defRPr sz="2400" kern="1200" spc="0" baseline="0">
          <a:solidFill>
            <a:schemeClr val="accent1"/>
          </a:solidFill>
          <a:latin typeface="+mj-lt"/>
          <a:ea typeface="+mj-ea"/>
          <a:cs typeface="+mj-cs"/>
        </a:defRPr>
      </a:lvl1pPr>
    </p:titleStyle>
    <p:body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solidFill>
          <a:latin typeface="+mn-lt"/>
          <a:ea typeface="+mn-ea"/>
          <a:cs typeface="+mn-cs"/>
        </a:defRPr>
      </a:lvl1pPr>
      <a:lvl2pPr marL="2889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2pPr>
      <a:lvl3pPr marL="4572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3pPr>
      <a:lvl4pPr marL="6318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4pPr>
      <a:lvl5pPr marL="800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457049"/>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12380461"/>
      </p:ext>
    </p:extLst>
  </p:cSld>
  <p:clrMap bg1="dk1" tx1="lt1" bg2="dk2" tx2="lt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71" r:id="rId14"/>
    <p:sldLayoutId id="2147484472" r:id="rId15"/>
    <p:sldLayoutId id="2147484473" r:id="rId16"/>
    <p:sldLayoutId id="2147484474" r:id="rId17"/>
    <p:sldLayoutId id="2147484475" r:id="rId18"/>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685772"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281" indent="-345281" algn="l" defTabSz="685772" rtl="0" eaLnBrk="1" latinLnBrk="0" hangingPunct="1">
        <a:lnSpc>
          <a:spcPct val="90000"/>
        </a:lnSpc>
        <a:spcBef>
          <a:spcPct val="20000"/>
        </a:spcBef>
        <a:buSzPct val="90000"/>
        <a:buFontTx/>
        <a:buBlip>
          <a:blip r:embed="rId20"/>
        </a:buBlip>
        <a:defRPr sz="2400" kern="1200">
          <a:gradFill>
            <a:gsLst>
              <a:gs pos="0">
                <a:schemeClr val="tx1"/>
              </a:gs>
              <a:gs pos="86000">
                <a:schemeClr val="tx1"/>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90000"/>
        <a:buFontTx/>
        <a:buBlip>
          <a:blip r:embed="rId20"/>
        </a:buBlip>
        <a:defRPr sz="2100" kern="1200">
          <a:gradFill>
            <a:gsLst>
              <a:gs pos="0">
                <a:schemeClr val="tx1"/>
              </a:gs>
              <a:gs pos="86000">
                <a:schemeClr val="tx1"/>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90000"/>
        <a:buFontTx/>
        <a:buBlip>
          <a:blip r:embed="rId20"/>
        </a:buBlip>
        <a:defRPr sz="1800" kern="1200">
          <a:gradFill>
            <a:gsLst>
              <a:gs pos="0">
                <a:schemeClr val="tx1"/>
              </a:gs>
              <a:gs pos="86000">
                <a:schemeClr val="tx1"/>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90000"/>
        <a:buFontTx/>
        <a:buBlip>
          <a:blip r:embed="rId20"/>
        </a:buBlip>
        <a:defRPr sz="1500" kern="1200">
          <a:gradFill>
            <a:gsLst>
              <a:gs pos="0">
                <a:schemeClr val="tx1"/>
              </a:gs>
              <a:gs pos="86000">
                <a:schemeClr val="tx1"/>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90000"/>
        <a:buFontTx/>
        <a:buBlip>
          <a:blip r:embed="rId20"/>
        </a:buBlip>
        <a:defRPr sz="1500" kern="1200">
          <a:gradFill>
            <a:gsLst>
              <a:gs pos="0">
                <a:schemeClr val="tx1"/>
              </a:gs>
              <a:gs pos="86000">
                <a:schemeClr val="tx1"/>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457049"/>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4994533"/>
      </p:ext>
    </p:extLst>
  </p:cSld>
  <p:clrMap bg1="dk1" tx1="lt1" bg2="dk2" tx2="lt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685772"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281" indent="-345281" algn="l" defTabSz="685772" rtl="0" eaLnBrk="1" latinLnBrk="0" hangingPunct="1">
        <a:lnSpc>
          <a:spcPct val="90000"/>
        </a:lnSpc>
        <a:spcBef>
          <a:spcPct val="20000"/>
        </a:spcBef>
        <a:buSzPct val="90000"/>
        <a:buFontTx/>
        <a:buBlip>
          <a:blip r:embed="rId20"/>
        </a:buBlip>
        <a:defRPr sz="2400" kern="1200">
          <a:gradFill>
            <a:gsLst>
              <a:gs pos="0">
                <a:schemeClr val="tx1"/>
              </a:gs>
              <a:gs pos="86000">
                <a:schemeClr val="tx1"/>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90000"/>
        <a:buFontTx/>
        <a:buBlip>
          <a:blip r:embed="rId20"/>
        </a:buBlip>
        <a:defRPr sz="2100" kern="1200">
          <a:gradFill>
            <a:gsLst>
              <a:gs pos="0">
                <a:schemeClr val="tx1"/>
              </a:gs>
              <a:gs pos="86000">
                <a:schemeClr val="tx1"/>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90000"/>
        <a:buFontTx/>
        <a:buBlip>
          <a:blip r:embed="rId20"/>
        </a:buBlip>
        <a:defRPr sz="1800" kern="1200">
          <a:gradFill>
            <a:gsLst>
              <a:gs pos="0">
                <a:schemeClr val="tx1"/>
              </a:gs>
              <a:gs pos="86000">
                <a:schemeClr val="tx1"/>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90000"/>
        <a:buFontTx/>
        <a:buBlip>
          <a:blip r:embed="rId20"/>
        </a:buBlip>
        <a:defRPr sz="1500" kern="1200">
          <a:gradFill>
            <a:gsLst>
              <a:gs pos="0">
                <a:schemeClr val="tx1"/>
              </a:gs>
              <a:gs pos="86000">
                <a:schemeClr val="tx1"/>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90000"/>
        <a:buFontTx/>
        <a:buBlip>
          <a:blip r:embed="rId20"/>
        </a:buBlip>
        <a:defRPr sz="1500" kern="1200">
          <a:gradFill>
            <a:gsLst>
              <a:gs pos="0">
                <a:schemeClr val="tx1"/>
              </a:gs>
              <a:gs pos="86000">
                <a:schemeClr val="tx1"/>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jpg"/><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g"/><Relationship Id="rId6" Type="http://schemas.openxmlformats.org/officeDocument/2006/relationships/image" Target="../media/image28.png"/><Relationship Id="rId7" Type="http://schemas.openxmlformats.org/officeDocument/2006/relationships/image" Target="../media/image29.jpg"/><Relationship Id="rId8" Type="http://schemas.openxmlformats.org/officeDocument/2006/relationships/image" Target="../media/image30.png"/><Relationship Id="rId1" Type="http://schemas.openxmlformats.org/officeDocument/2006/relationships/slideLayout" Target="../slideLayouts/slideLayout32.xml"/><Relationship Id="rId2"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dev.windowsphone.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dev.windowsphone.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40.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9.png"/><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53.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ubtitle 54"/>
          <p:cNvSpPr>
            <a:spLocks noGrp="1"/>
          </p:cNvSpPr>
          <p:nvPr>
            <p:ph type="subTitle" idx="1"/>
          </p:nvPr>
        </p:nvSpPr>
        <p:spPr>
          <a:xfrm>
            <a:off x="449318" y="2985546"/>
            <a:ext cx="2241550" cy="1220847"/>
          </a:xfrm>
        </p:spPr>
        <p:txBody>
          <a:bodyPr/>
          <a:lstStyle/>
          <a:p>
            <a:r>
              <a:rPr lang="en-US" sz="1600" b="1" dirty="0" smtClean="0"/>
              <a:t>Sasha Goldshtein</a:t>
            </a:r>
          </a:p>
          <a:p>
            <a:r>
              <a:rPr lang="en-US" sz="1600" b="1" dirty="0" smtClean="0"/>
              <a:t>CTO, </a:t>
            </a:r>
            <a:r>
              <a:rPr lang="en-US" sz="1600" b="1" dirty="0" err="1" smtClean="0"/>
              <a:t>Sela</a:t>
            </a:r>
            <a:r>
              <a:rPr lang="en-US" sz="1600" b="1" dirty="0" smtClean="0"/>
              <a:t> Group</a:t>
            </a:r>
          </a:p>
          <a:p>
            <a:r>
              <a:rPr lang="en-US" sz="1600" b="1" dirty="0" err="1" smtClean="0"/>
              <a:t>blog.sashag.net</a:t>
            </a:r>
            <a:endParaRPr lang="en-US" sz="1600" b="1" dirty="0" smtClean="0"/>
          </a:p>
          <a:p>
            <a:r>
              <a:rPr lang="en-US" sz="1600" b="1" dirty="0" smtClean="0"/>
              <a:t>@</a:t>
            </a:r>
            <a:r>
              <a:rPr lang="en-US" sz="1600" b="1" dirty="0" err="1" smtClean="0"/>
              <a:t>goldshtn</a:t>
            </a:r>
            <a:endParaRPr lang="en-US" sz="1600" b="1" dirty="0"/>
          </a:p>
        </p:txBody>
      </p:sp>
      <p:sp>
        <p:nvSpPr>
          <p:cNvPr id="54" name="Title 53"/>
          <p:cNvSpPr>
            <a:spLocks noGrp="1"/>
          </p:cNvSpPr>
          <p:nvPr>
            <p:ph type="title"/>
          </p:nvPr>
        </p:nvSpPr>
        <p:spPr>
          <a:xfrm>
            <a:off x="457200" y="1767840"/>
            <a:ext cx="2538247" cy="775597"/>
          </a:xfrm>
        </p:spPr>
        <p:txBody>
          <a:bodyPr/>
          <a:lstStyle/>
          <a:p>
            <a:r>
              <a:rPr lang="en-US" dirty="0" smtClean="0"/>
              <a:t>Windows </a:t>
            </a:r>
            <a:r>
              <a:rPr lang="en-US" dirty="0" smtClean="0"/>
              <a:t>Phone 8 </a:t>
            </a:r>
            <a:r>
              <a:rPr lang="en-US" dirty="0" smtClean="0"/>
              <a:t>App Development</a:t>
            </a:r>
            <a:endParaRPr lang="en-US" dirty="0"/>
          </a:p>
        </p:txBody>
      </p:sp>
      <p:pic>
        <p:nvPicPr>
          <p:cNvPr id="3" name="Picture Placeholder 2"/>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246" b="246"/>
          <a:stretch>
            <a:fillRect/>
          </a:stretch>
        </p:blipFill>
        <p:spPr/>
      </p:pic>
      <p:sp>
        <p:nvSpPr>
          <p:cNvPr id="11" name="Text Placeholder 10"/>
          <p:cNvSpPr>
            <a:spLocks noGrp="1"/>
          </p:cNvSpPr>
          <p:nvPr>
            <p:ph type="body" sz="quarter" idx="22"/>
          </p:nvPr>
        </p:nvSpPr>
        <p:spPr/>
        <p:txBody>
          <a:bodyPr/>
          <a:lstStyle/>
          <a:p>
            <a:endParaRPr lang="en-GB"/>
          </a:p>
        </p:txBody>
      </p:sp>
      <p:pic>
        <p:nvPicPr>
          <p:cNvPr id="13" name="Picture Placeholder 12"/>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t="11591" b="11591"/>
          <a:stretch>
            <a:fillRect/>
          </a:stretch>
        </p:blipFill>
        <p:spPr/>
      </p:pic>
      <p:sp>
        <p:nvSpPr>
          <p:cNvPr id="14" name="Text Placeholder 13"/>
          <p:cNvSpPr>
            <a:spLocks noGrp="1"/>
          </p:cNvSpPr>
          <p:nvPr>
            <p:ph type="body" sz="quarter" idx="16"/>
          </p:nvPr>
        </p:nvSpPr>
        <p:spPr>
          <a:xfrm>
            <a:off x="457201" y="390123"/>
            <a:ext cx="2241550" cy="530915"/>
          </a:xfrm>
        </p:spPr>
        <p:txBody>
          <a:bodyPr/>
          <a:lstStyle/>
          <a:p>
            <a:r>
              <a:rPr lang="en-GB" dirty="0" smtClean="0"/>
              <a:t>May 29, 2013</a:t>
            </a:r>
          </a:p>
          <a:p>
            <a:r>
              <a:rPr lang="en-GB" dirty="0" smtClean="0"/>
              <a:t>Hebrew University of Jerusalem</a:t>
            </a:r>
            <a:endParaRPr lang="en-GB" dirty="0"/>
          </a:p>
        </p:txBody>
      </p:sp>
    </p:spTree>
    <p:extLst>
      <p:ext uri="{BB962C8B-B14F-4D97-AF65-F5344CB8AC3E}">
        <p14:creationId xmlns:p14="http://schemas.microsoft.com/office/powerpoint/2010/main" val="409205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7"/>
          </p:nvPr>
        </p:nvSpPr>
        <p:spPr/>
        <p:txBody>
          <a:bodyPr/>
          <a:lstStyle/>
          <a:p>
            <a:r>
              <a:rPr lang="en-US" dirty="0" smtClean="0"/>
              <a:t>Windows 8 and Windows Phone 8 Share Many Components At The Operating System Level</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10</a:t>
            </a:fld>
            <a:endParaRPr lang="en-US"/>
          </a:p>
        </p:txBody>
      </p:sp>
      <p:sp>
        <p:nvSpPr>
          <p:cNvPr id="8" name="Title 7"/>
          <p:cNvSpPr>
            <a:spLocks noGrp="1"/>
          </p:cNvSpPr>
          <p:nvPr>
            <p:ph type="title"/>
          </p:nvPr>
        </p:nvSpPr>
        <p:spPr/>
        <p:txBody>
          <a:bodyPr/>
          <a:lstStyle/>
          <a:p>
            <a:r>
              <a:rPr lang="en-US" dirty="0" smtClean="0"/>
              <a:t>Shared Windows Core</a:t>
            </a:r>
            <a:endParaRPr lang="en-US" dirty="0"/>
          </a:p>
        </p:txBody>
      </p:sp>
      <p:grpSp>
        <p:nvGrpSpPr>
          <p:cNvPr id="6" name="Group 5"/>
          <p:cNvGrpSpPr/>
          <p:nvPr/>
        </p:nvGrpSpPr>
        <p:grpSpPr>
          <a:xfrm>
            <a:off x="1024672" y="1214688"/>
            <a:ext cx="1635401" cy="2895112"/>
            <a:chOff x="1479573" y="1748848"/>
            <a:chExt cx="2174951" cy="4151376"/>
          </a:xfrm>
        </p:grpSpPr>
        <p:pic>
          <p:nvPicPr>
            <p:cNvPr id="11" name="Picture 2" descr="C:\Users\chrisw\Desktop\inside phone.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479573" y="1900238"/>
              <a:ext cx="2171678" cy="38544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13331" y="1748848"/>
              <a:ext cx="2141193" cy="41513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chrisw\Desktop\inside phone.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733564" y="2532591"/>
              <a:ext cx="1416844" cy="21494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5059351" y="1891229"/>
            <a:ext cx="3689798" cy="2202349"/>
            <a:chOff x="4200526" y="1856882"/>
            <a:chExt cx="5902324" cy="3947179"/>
          </a:xfrm>
        </p:grpSpPr>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7048" y="2286775"/>
              <a:ext cx="5530079" cy="3110281"/>
            </a:xfrm>
            <a:prstGeom prst="rect">
              <a:avLst/>
            </a:prstGeom>
          </p:spPr>
        </p:pic>
        <p:pic>
          <p:nvPicPr>
            <p:cNvPr id="17" name="Picture 2" descr="C:\Users\alyssaj\Desktop\UPLOAD_EXEC_TIER_ARCHIVE\GoogleTablet_noscree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0526" y="1856882"/>
              <a:ext cx="5902324" cy="39471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951986" y="3011187"/>
              <a:ext cx="3875655" cy="19180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951986" y="3011187"/>
              <a:ext cx="3875655" cy="1918001"/>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3126" y="1233032"/>
            <a:ext cx="1592397" cy="2894706"/>
          </a:xfrm>
          <a:prstGeom prst="rect">
            <a:avLst/>
          </a:prstGeom>
        </p:spPr>
      </p:pic>
      <p:sp>
        <p:nvSpPr>
          <p:cNvPr id="60" name="Rectangle 59"/>
          <p:cNvSpPr/>
          <p:nvPr/>
        </p:nvSpPr>
        <p:spPr>
          <a:xfrm>
            <a:off x="3274766" y="4189796"/>
            <a:ext cx="5485474" cy="555387"/>
          </a:xfrm>
          <a:prstGeom prst="rect">
            <a:avLst/>
          </a:prstGeom>
          <a:solidFill>
            <a:srgbClr val="BAD80A"/>
          </a:solidFill>
          <a:ln w="25400" cap="flat" cmpd="sng" algn="ctr">
            <a:noFill/>
            <a:prstDash val="solid"/>
          </a:ln>
          <a:effectLst/>
        </p:spPr>
        <p:txBody>
          <a:bodyPr lIns="137160" tIns="91440" rIns="137160" bIns="9144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FFFFFF"/>
                </a:solidFill>
                <a:effectLst/>
                <a:uLnTx/>
                <a:uFillTx/>
                <a:latin typeface="Segoe UI"/>
                <a:ea typeface="+mn-ea"/>
                <a:cs typeface="+mn-cs"/>
              </a:rPr>
              <a:t>Windows</a:t>
            </a:r>
            <a:r>
              <a:rPr kumimoji="0" lang="en-GB" sz="1800" b="0" i="0" u="none" strike="noStrike" kern="0" cap="none" spc="0" normalizeH="0" noProof="0" dirty="0" smtClean="0">
                <a:ln>
                  <a:noFill/>
                </a:ln>
                <a:solidFill>
                  <a:srgbClr val="FFFFFF"/>
                </a:solidFill>
                <a:effectLst/>
                <a:uLnTx/>
                <a:uFillTx/>
                <a:latin typeface="Segoe UI"/>
                <a:ea typeface="+mn-ea"/>
                <a:cs typeface="+mn-cs"/>
              </a:rPr>
              <a:t> NT Kernel</a:t>
            </a:r>
            <a:endParaRPr kumimoji="0" lang="en-GB" sz="180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2" name="Rectangle 61"/>
          <p:cNvSpPr/>
          <p:nvPr/>
        </p:nvSpPr>
        <p:spPr>
          <a:xfrm>
            <a:off x="1097481" y="4222891"/>
            <a:ext cx="1562591" cy="496880"/>
          </a:xfrm>
          <a:prstGeom prst="rect">
            <a:avLst/>
          </a:prstGeom>
          <a:solidFill>
            <a:srgbClr val="E81123"/>
          </a:solidFill>
          <a:ln w="25400" cap="flat" cmpd="sng" algn="ctr">
            <a:noFill/>
            <a:prstDash val="solid"/>
          </a:ln>
          <a:effectLst/>
        </p:spPr>
        <p:txBody>
          <a:bodyPr lIns="137160" tIns="91440" rIns="137160" bIns="9144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FFFFFF"/>
                </a:solidFill>
                <a:effectLst/>
                <a:uLnTx/>
                <a:uFillTx/>
                <a:latin typeface="Segoe UI"/>
                <a:ea typeface="+mn-ea"/>
                <a:cs typeface="+mn-cs"/>
              </a:rPr>
              <a:t>Windows CE</a:t>
            </a:r>
          </a:p>
        </p:txBody>
      </p:sp>
    </p:spTree>
    <p:extLst>
      <p:ext uri="{BB962C8B-B14F-4D97-AF65-F5344CB8AC3E}">
        <p14:creationId xmlns:p14="http://schemas.microsoft.com/office/powerpoint/2010/main" val="327818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1"/>
          </p:nvPr>
        </p:nvSpPr>
        <p:spPr>
          <a:xfrm>
            <a:off x="457200" y="1244255"/>
            <a:ext cx="8229600" cy="2755900"/>
          </a:xfrm>
        </p:spPr>
        <p:txBody>
          <a:bodyPr/>
          <a:lstStyle/>
          <a:p>
            <a:r>
              <a:rPr lang="en-GB" dirty="0" smtClean="0"/>
              <a:t>Shared Core means</a:t>
            </a:r>
          </a:p>
          <a:p>
            <a:pPr lvl="1"/>
            <a:r>
              <a:rPr lang="en-GB" sz="1400" dirty="0" smtClean="0"/>
              <a:t>OS components such as the kernel, networking, graphics support, file system and multimedia are the same on both Windows 8 and Windows Phone 8</a:t>
            </a:r>
          </a:p>
          <a:p>
            <a:pPr lvl="1"/>
            <a:r>
              <a:rPr lang="en-GB" sz="1400" dirty="0" smtClean="0"/>
              <a:t>Hardware manufacturers work with the same driver model on both platforms</a:t>
            </a:r>
          </a:p>
          <a:p>
            <a:r>
              <a:rPr lang="en-GB" dirty="0" smtClean="0"/>
              <a:t>It </a:t>
            </a:r>
            <a:r>
              <a:rPr lang="en-GB" dirty="0" smtClean="0"/>
              <a:t>doesn’t mean</a:t>
            </a:r>
          </a:p>
          <a:p>
            <a:pPr lvl="1"/>
            <a:r>
              <a:rPr lang="en-GB" sz="1400" dirty="0" smtClean="0"/>
              <a:t>Windows 8 and Windows Phone 8 developers work to exactly the same APIs</a:t>
            </a:r>
          </a:p>
          <a:p>
            <a:pPr lvl="1"/>
            <a:r>
              <a:rPr lang="en-GB" sz="1400" dirty="0" smtClean="0"/>
              <a:t>T</a:t>
            </a:r>
            <a:r>
              <a:rPr lang="en-GB" sz="1400" dirty="0" smtClean="0"/>
              <a:t>hough </a:t>
            </a:r>
            <a:r>
              <a:rPr lang="en-GB" sz="1400" dirty="0" smtClean="0"/>
              <a:t>you will see more commonality as new features are introduced to both platforms in the </a:t>
            </a:r>
            <a:r>
              <a:rPr lang="en-GB" sz="1400" dirty="0" smtClean="0"/>
              <a:t>future</a:t>
            </a:r>
            <a:endParaRPr lang="en-GB" sz="1400" dirty="0"/>
          </a:p>
        </p:txBody>
      </p:sp>
      <p:sp>
        <p:nvSpPr>
          <p:cNvPr id="8" name="Title 7"/>
          <p:cNvSpPr>
            <a:spLocks noGrp="1"/>
          </p:cNvSpPr>
          <p:nvPr>
            <p:ph type="title"/>
          </p:nvPr>
        </p:nvSpPr>
        <p:spPr>
          <a:xfrm>
            <a:off x="457200" y="401955"/>
            <a:ext cx="8229600" cy="384721"/>
          </a:xfrm>
        </p:spPr>
        <p:txBody>
          <a:bodyPr/>
          <a:lstStyle/>
          <a:p>
            <a:r>
              <a:rPr lang="en-GB" dirty="0" smtClean="0"/>
              <a:t>What ‘Shared Core’ Does </a:t>
            </a:r>
            <a:r>
              <a:rPr lang="en-GB" dirty="0" smtClean="0"/>
              <a:t>And Doesn’t Mean</a:t>
            </a:r>
            <a:endParaRPr lang="en-GB"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11</a:t>
            </a:fld>
            <a:endParaRPr lang="en-US" dirty="0"/>
          </a:p>
        </p:txBody>
      </p:sp>
    </p:spTree>
    <p:extLst>
      <p:ext uri="{BB962C8B-B14F-4D97-AF65-F5344CB8AC3E}">
        <p14:creationId xmlns:p14="http://schemas.microsoft.com/office/powerpoint/2010/main" val="323685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20"/>
          </p:nvPr>
        </p:nvSpPr>
        <p:spPr/>
        <p:txBody>
          <a:bodyPr/>
          <a:lstStyle/>
          <a:p>
            <a:fld id="{B6F15528-21DE-4FAA-801E-634DDDAF4B2B}" type="slidenum">
              <a:rPr lang="en-US" smtClean="0"/>
              <a:pPr/>
              <a:t>12</a:t>
            </a:fld>
            <a:endParaRPr lang="en-US"/>
          </a:p>
        </p:txBody>
      </p:sp>
      <p:sp>
        <p:nvSpPr>
          <p:cNvPr id="8" name="Title 7"/>
          <p:cNvSpPr>
            <a:spLocks noGrp="1"/>
          </p:cNvSpPr>
          <p:nvPr>
            <p:ph type="title"/>
          </p:nvPr>
        </p:nvSpPr>
        <p:spPr/>
        <p:txBody>
          <a:bodyPr/>
          <a:lstStyle/>
          <a:p>
            <a:r>
              <a:rPr lang="en-US" dirty="0" smtClean="0"/>
              <a:t>Windows Phone 8 Programming APIs</a:t>
            </a:r>
            <a:endParaRPr lang="en-US" dirty="0"/>
          </a:p>
        </p:txBody>
      </p:sp>
      <p:sp>
        <p:nvSpPr>
          <p:cNvPr id="33" name="Text Placeholder 32"/>
          <p:cNvSpPr>
            <a:spLocks noGrp="1"/>
          </p:cNvSpPr>
          <p:nvPr>
            <p:ph type="body" sz="quarter" idx="22"/>
          </p:nvPr>
        </p:nvSpPr>
        <p:spPr>
          <a:xfrm>
            <a:off x="457200" y="1112412"/>
            <a:ext cx="2569087" cy="3185268"/>
          </a:xfrm>
        </p:spPr>
        <p:txBody>
          <a:bodyPr/>
          <a:lstStyle/>
          <a:p>
            <a:r>
              <a:rPr lang="en-US" sz="1600" dirty="0">
                <a:solidFill>
                  <a:schemeClr val="tx2"/>
                </a:solidFill>
              </a:rPr>
              <a:t>Windows Phone 8 supports </a:t>
            </a:r>
          </a:p>
          <a:p>
            <a:pPr marL="342900" indent="-342900">
              <a:buFont typeface="Arial" panose="020B0604020202020204" pitchFamily="34" charset="0"/>
              <a:buChar char="•"/>
            </a:pPr>
            <a:r>
              <a:rPr lang="en-US" sz="1600" dirty="0">
                <a:solidFill>
                  <a:schemeClr val="tx2"/>
                </a:solidFill>
              </a:rPr>
              <a:t>Managed app </a:t>
            </a:r>
            <a:r>
              <a:rPr lang="en-US" sz="1600" dirty="0" err="1">
                <a:solidFill>
                  <a:schemeClr val="tx2"/>
                </a:solidFill>
              </a:rPr>
              <a:t>dev</a:t>
            </a:r>
            <a:r>
              <a:rPr lang="en-US" sz="1600" dirty="0">
                <a:solidFill>
                  <a:schemeClr val="tx2"/>
                </a:solidFill>
              </a:rPr>
              <a:t> using the WP7.1, WP8.0 .NET and </a:t>
            </a:r>
            <a:r>
              <a:rPr lang="en-US" sz="1600" dirty="0" err="1" smtClean="0">
                <a:solidFill>
                  <a:schemeClr val="tx2"/>
                </a:solidFill>
              </a:rPr>
              <a:t>WinPRT</a:t>
            </a:r>
            <a:r>
              <a:rPr lang="en-US" sz="1600" dirty="0" smtClean="0">
                <a:solidFill>
                  <a:schemeClr val="tx2"/>
                </a:solidFill>
              </a:rPr>
              <a:t> </a:t>
            </a:r>
            <a:r>
              <a:rPr lang="en-US" sz="1600" dirty="0">
                <a:solidFill>
                  <a:schemeClr val="tx2"/>
                </a:solidFill>
              </a:rPr>
              <a:t>APIs</a:t>
            </a:r>
          </a:p>
          <a:p>
            <a:pPr marL="342900" indent="-342900">
              <a:buFont typeface="Arial" panose="020B0604020202020204" pitchFamily="34" charset="0"/>
              <a:buChar char="•"/>
            </a:pPr>
            <a:r>
              <a:rPr lang="en-US" sz="1600" dirty="0">
                <a:solidFill>
                  <a:schemeClr val="tx2"/>
                </a:solidFill>
              </a:rPr>
              <a:t>Native app </a:t>
            </a:r>
            <a:r>
              <a:rPr lang="en-US" sz="1600" dirty="0" err="1">
                <a:solidFill>
                  <a:schemeClr val="tx2"/>
                </a:solidFill>
              </a:rPr>
              <a:t>dev</a:t>
            </a:r>
            <a:r>
              <a:rPr lang="en-US" sz="1600" dirty="0">
                <a:solidFill>
                  <a:schemeClr val="tx2"/>
                </a:solidFill>
              </a:rPr>
              <a:t> using </a:t>
            </a:r>
            <a:r>
              <a:rPr lang="en-US" sz="1600" dirty="0" err="1">
                <a:solidFill>
                  <a:schemeClr val="tx2"/>
                </a:solidFill>
              </a:rPr>
              <a:t>WinPRT</a:t>
            </a:r>
            <a:r>
              <a:rPr lang="en-US" sz="1600" dirty="0">
                <a:solidFill>
                  <a:schemeClr val="tx2"/>
                </a:solidFill>
              </a:rPr>
              <a:t> and Win32</a:t>
            </a:r>
          </a:p>
          <a:p>
            <a:pPr marL="342900" indent="-342900">
              <a:buFont typeface="Arial" panose="020B0604020202020204" pitchFamily="34" charset="0"/>
              <a:buChar char="•"/>
            </a:pPr>
            <a:r>
              <a:rPr lang="en-US" sz="1600" dirty="0">
                <a:solidFill>
                  <a:schemeClr val="tx2"/>
                </a:solidFill>
              </a:rPr>
              <a:t>Games </a:t>
            </a:r>
            <a:r>
              <a:rPr lang="en-US" sz="1600" dirty="0" err="1">
                <a:solidFill>
                  <a:schemeClr val="tx2"/>
                </a:solidFill>
              </a:rPr>
              <a:t>dev</a:t>
            </a:r>
            <a:r>
              <a:rPr lang="en-US" sz="1600" dirty="0">
                <a:solidFill>
                  <a:schemeClr val="tx2"/>
                </a:solidFill>
              </a:rPr>
              <a:t> using the WP7.1 XNA framework</a:t>
            </a:r>
          </a:p>
          <a:p>
            <a:pPr marL="342900" indent="-342900">
              <a:buFont typeface="Arial" panose="020B0604020202020204" pitchFamily="34" charset="0"/>
              <a:buChar char="•"/>
            </a:pPr>
            <a:r>
              <a:rPr lang="en-US" sz="1600" dirty="0">
                <a:solidFill>
                  <a:schemeClr val="tx2"/>
                </a:solidFill>
              </a:rPr>
              <a:t>Games </a:t>
            </a:r>
            <a:r>
              <a:rPr lang="en-US" sz="1600" dirty="0" err="1">
                <a:solidFill>
                  <a:schemeClr val="tx2"/>
                </a:solidFill>
              </a:rPr>
              <a:t>dev</a:t>
            </a:r>
            <a:r>
              <a:rPr lang="en-US" sz="1600" dirty="0">
                <a:solidFill>
                  <a:schemeClr val="tx2"/>
                </a:solidFill>
              </a:rPr>
              <a:t> using Direct3D or DirectX</a:t>
            </a:r>
          </a:p>
        </p:txBody>
      </p:sp>
      <p:sp>
        <p:nvSpPr>
          <p:cNvPr id="6" name="Rectangle 5"/>
          <p:cNvSpPr/>
          <p:nvPr/>
        </p:nvSpPr>
        <p:spPr>
          <a:xfrm>
            <a:off x="3582000" y="3044612"/>
            <a:ext cx="1663200" cy="1120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dirty="0" smtClean="0">
                <a:solidFill>
                  <a:schemeClr val="bg1"/>
                </a:solidFill>
              </a:rPr>
              <a:t>.NET API for Windows Phone</a:t>
            </a:r>
          </a:p>
        </p:txBody>
      </p:sp>
      <p:sp>
        <p:nvSpPr>
          <p:cNvPr id="12" name="Rectangle 11"/>
          <p:cNvSpPr/>
          <p:nvPr/>
        </p:nvSpPr>
        <p:spPr>
          <a:xfrm>
            <a:off x="5404825" y="3044612"/>
            <a:ext cx="1663200" cy="112060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dirty="0" smtClean="0">
                <a:solidFill>
                  <a:schemeClr val="bg1"/>
                </a:solidFill>
              </a:rPr>
              <a:t>Windows Phone Runtime</a:t>
            </a:r>
          </a:p>
        </p:txBody>
      </p:sp>
      <p:sp>
        <p:nvSpPr>
          <p:cNvPr id="13" name="Rectangle 12"/>
          <p:cNvSpPr/>
          <p:nvPr/>
        </p:nvSpPr>
        <p:spPr>
          <a:xfrm>
            <a:off x="7227650" y="3044612"/>
            <a:ext cx="1663200" cy="1120600"/>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dirty="0" smtClean="0">
                <a:solidFill>
                  <a:schemeClr val="bg1"/>
                </a:solidFill>
              </a:rPr>
              <a:t>Win32 &amp; COM</a:t>
            </a:r>
          </a:p>
        </p:txBody>
      </p:sp>
      <p:sp>
        <p:nvSpPr>
          <p:cNvPr id="7" name="TextBox 6"/>
          <p:cNvSpPr txBox="1"/>
          <p:nvPr/>
        </p:nvSpPr>
        <p:spPr>
          <a:xfrm>
            <a:off x="3918600" y="4230012"/>
            <a:ext cx="990000" cy="246221"/>
          </a:xfrm>
          <a:prstGeom prst="rect">
            <a:avLst/>
          </a:prstGeom>
          <a:noFill/>
        </p:spPr>
        <p:txBody>
          <a:bodyPr wrap="square" lIns="0" tIns="0" rIns="0" bIns="0" rtlCol="0">
            <a:spAutoFit/>
          </a:bodyPr>
          <a:lstStyle/>
          <a:p>
            <a:pPr algn="ctr"/>
            <a:r>
              <a:rPr lang="en-GB" sz="1600" dirty="0" smtClean="0"/>
              <a:t>Managed</a:t>
            </a:r>
          </a:p>
        </p:txBody>
      </p:sp>
      <p:sp>
        <p:nvSpPr>
          <p:cNvPr id="15" name="TextBox 14"/>
          <p:cNvSpPr txBox="1"/>
          <p:nvPr/>
        </p:nvSpPr>
        <p:spPr>
          <a:xfrm>
            <a:off x="5585437" y="4230012"/>
            <a:ext cx="1310400" cy="492443"/>
          </a:xfrm>
          <a:prstGeom prst="rect">
            <a:avLst/>
          </a:prstGeom>
          <a:noFill/>
        </p:spPr>
        <p:txBody>
          <a:bodyPr wrap="square" lIns="0" tIns="0" rIns="0" bIns="0" rtlCol="0">
            <a:spAutoFit/>
          </a:bodyPr>
          <a:lstStyle/>
          <a:p>
            <a:pPr algn="ctr"/>
            <a:r>
              <a:rPr lang="en-GB" sz="1600" dirty="0" smtClean="0"/>
              <a:t>Managed &amp; Native</a:t>
            </a:r>
          </a:p>
        </p:txBody>
      </p:sp>
      <p:sp>
        <p:nvSpPr>
          <p:cNvPr id="16" name="TextBox 15"/>
          <p:cNvSpPr txBox="1"/>
          <p:nvPr/>
        </p:nvSpPr>
        <p:spPr>
          <a:xfrm>
            <a:off x="7572675" y="4230012"/>
            <a:ext cx="973150" cy="246221"/>
          </a:xfrm>
          <a:prstGeom prst="rect">
            <a:avLst/>
          </a:prstGeom>
          <a:noFill/>
        </p:spPr>
        <p:txBody>
          <a:bodyPr wrap="square" lIns="0" tIns="0" rIns="0" bIns="0" rtlCol="0">
            <a:spAutoFit/>
          </a:bodyPr>
          <a:lstStyle/>
          <a:p>
            <a:pPr algn="ctr"/>
            <a:r>
              <a:rPr lang="en-GB" sz="1600" dirty="0" smtClean="0"/>
              <a:t>Native</a:t>
            </a:r>
          </a:p>
        </p:txBody>
      </p:sp>
      <p:sp>
        <p:nvSpPr>
          <p:cNvPr id="11" name="Rectangle 10"/>
          <p:cNvSpPr/>
          <p:nvPr/>
        </p:nvSpPr>
        <p:spPr>
          <a:xfrm>
            <a:off x="3582000" y="2637006"/>
            <a:ext cx="1494000" cy="30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WP7.1 XAML &amp; C#/VB</a:t>
            </a:r>
          </a:p>
        </p:txBody>
      </p:sp>
      <p:sp>
        <p:nvSpPr>
          <p:cNvPr id="18" name="Rectangle 17"/>
          <p:cNvSpPr/>
          <p:nvPr/>
        </p:nvSpPr>
        <p:spPr>
          <a:xfrm>
            <a:off x="3582000" y="1888206"/>
            <a:ext cx="3486025" cy="30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WP8.0 XAML &amp; C#/VB</a:t>
            </a:r>
          </a:p>
        </p:txBody>
      </p:sp>
      <p:sp>
        <p:nvSpPr>
          <p:cNvPr id="20" name="Rectangle 19"/>
          <p:cNvSpPr/>
          <p:nvPr/>
        </p:nvSpPr>
        <p:spPr>
          <a:xfrm>
            <a:off x="5404826" y="1112412"/>
            <a:ext cx="3486025" cy="309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WP8.0 Games DirectX/Direct 3D &amp; C++</a:t>
            </a:r>
          </a:p>
        </p:txBody>
      </p:sp>
      <p:sp>
        <p:nvSpPr>
          <p:cNvPr id="22" name="Rectangle 21"/>
          <p:cNvSpPr/>
          <p:nvPr/>
        </p:nvSpPr>
        <p:spPr>
          <a:xfrm>
            <a:off x="3588013" y="2262606"/>
            <a:ext cx="1494000" cy="30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WP7.1 XNA &amp; C#/VB</a:t>
            </a:r>
          </a:p>
        </p:txBody>
      </p:sp>
      <p:sp>
        <p:nvSpPr>
          <p:cNvPr id="24" name="Rectangle 23"/>
          <p:cNvSpPr/>
          <p:nvPr/>
        </p:nvSpPr>
        <p:spPr>
          <a:xfrm>
            <a:off x="3581999" y="1500309"/>
            <a:ext cx="3486025" cy="30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WP8.0 XAML &amp; C#/VB with Direct3D Graphics</a:t>
            </a:r>
          </a:p>
        </p:txBody>
      </p:sp>
      <p:sp>
        <p:nvSpPr>
          <p:cNvPr id="21" name="Rectangle 20"/>
          <p:cNvSpPr/>
          <p:nvPr/>
        </p:nvSpPr>
        <p:spPr>
          <a:xfrm>
            <a:off x="7068024" y="1881457"/>
            <a:ext cx="1822826" cy="309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 C++</a:t>
            </a:r>
          </a:p>
        </p:txBody>
      </p:sp>
      <p:sp>
        <p:nvSpPr>
          <p:cNvPr id="23" name="Rectangle 22"/>
          <p:cNvSpPr/>
          <p:nvPr/>
        </p:nvSpPr>
        <p:spPr>
          <a:xfrm>
            <a:off x="7068024" y="1500309"/>
            <a:ext cx="1822826" cy="309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 C++</a:t>
            </a:r>
          </a:p>
        </p:txBody>
      </p:sp>
    </p:spTree>
    <p:extLst>
      <p:ext uri="{BB962C8B-B14F-4D97-AF65-F5344CB8AC3E}">
        <p14:creationId xmlns:p14="http://schemas.microsoft.com/office/powerpoint/2010/main" val="413728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20" grpId="0" animBg="1"/>
      <p:bldP spid="22" grpId="0" animBg="1"/>
      <p:bldP spid="24" grpId="0" animBg="1"/>
      <p:bldP spid="21"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1"/>
          </p:nvPr>
        </p:nvSpPr>
        <p:spPr>
          <a:xfrm>
            <a:off x="457200" y="1104900"/>
            <a:ext cx="8229600" cy="3102114"/>
          </a:xfrm>
        </p:spPr>
        <p:txBody>
          <a:bodyPr/>
          <a:lstStyle/>
          <a:p>
            <a:r>
              <a:rPr lang="en-GB" dirty="0" smtClean="0"/>
              <a:t>Managed apps can also interact with native libraries</a:t>
            </a:r>
          </a:p>
          <a:p>
            <a:pPr lvl="1"/>
            <a:r>
              <a:rPr lang="en-GB" sz="1400" dirty="0" smtClean="0"/>
              <a:t>Add C++ </a:t>
            </a:r>
            <a:r>
              <a:rPr lang="en-GB" sz="1400" dirty="0" smtClean="0"/>
              <a:t>DLL or </a:t>
            </a:r>
            <a:r>
              <a:rPr lang="en-GB" sz="1400" dirty="0" smtClean="0"/>
              <a:t>Windows Phone Runtime Component projects to a managed XAML solution</a:t>
            </a:r>
          </a:p>
          <a:p>
            <a:r>
              <a:rPr lang="en-GB" dirty="0" smtClean="0"/>
              <a:t>Win32 API set supports Winsock and File I/O functions to ease porting of existing native code libraries</a:t>
            </a:r>
          </a:p>
          <a:p>
            <a:r>
              <a:rPr lang="en-GB" dirty="0" smtClean="0"/>
              <a:t>Implement compute-intensive components in native code for increased performance</a:t>
            </a:r>
          </a:p>
          <a:p>
            <a:pPr lvl="1"/>
            <a:r>
              <a:rPr lang="en-GB" sz="1400" dirty="0" smtClean="0"/>
              <a:t>E.g. </a:t>
            </a:r>
            <a:r>
              <a:rPr lang="en-GB" sz="1400" dirty="0" smtClean="0"/>
              <a:t>image </a:t>
            </a:r>
            <a:r>
              <a:rPr lang="en-GB" sz="1400" dirty="0" smtClean="0"/>
              <a:t>processing, compute modules, document rendering…</a:t>
            </a:r>
          </a:p>
          <a:p>
            <a:endParaRPr lang="en-GB" dirty="0"/>
          </a:p>
        </p:txBody>
      </p:sp>
      <p:sp>
        <p:nvSpPr>
          <p:cNvPr id="8" name="Title 7"/>
          <p:cNvSpPr>
            <a:spLocks noGrp="1"/>
          </p:cNvSpPr>
          <p:nvPr>
            <p:ph type="title"/>
          </p:nvPr>
        </p:nvSpPr>
        <p:spPr>
          <a:xfrm>
            <a:off x="457200" y="401955"/>
            <a:ext cx="8229600" cy="387798"/>
          </a:xfrm>
        </p:spPr>
        <p:txBody>
          <a:bodyPr/>
          <a:lstStyle/>
          <a:p>
            <a:r>
              <a:rPr lang="en-GB" dirty="0" smtClean="0"/>
              <a:t>XAML/Managed plus Native Code</a:t>
            </a:r>
            <a:endParaRPr lang="en-GB"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13</a:t>
            </a:fld>
            <a:endParaRPr lang="en-US" dirty="0"/>
          </a:p>
        </p:txBody>
      </p:sp>
      <p:sp>
        <p:nvSpPr>
          <p:cNvPr id="19" name="Rectangle 18"/>
          <p:cNvSpPr/>
          <p:nvPr/>
        </p:nvSpPr>
        <p:spPr>
          <a:xfrm>
            <a:off x="2903645" y="3355822"/>
            <a:ext cx="3812401" cy="30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XAML &amp; C#/VB.NET &amp; C++</a:t>
            </a:r>
          </a:p>
        </p:txBody>
      </p:sp>
      <p:grpSp>
        <p:nvGrpSpPr>
          <p:cNvPr id="15" name="Group 14"/>
          <p:cNvGrpSpPr/>
          <p:nvPr/>
        </p:nvGrpSpPr>
        <p:grpSpPr>
          <a:xfrm>
            <a:off x="2903645" y="3800868"/>
            <a:ext cx="3812400" cy="850384"/>
            <a:chOff x="3582000" y="3044612"/>
            <a:chExt cx="5308850" cy="1480010"/>
          </a:xfrm>
        </p:grpSpPr>
        <p:sp>
          <p:nvSpPr>
            <p:cNvPr id="18" name="Rectangle 17"/>
            <p:cNvSpPr/>
            <p:nvPr/>
          </p:nvSpPr>
          <p:spPr>
            <a:xfrm>
              <a:off x="3582000" y="3044612"/>
              <a:ext cx="1663200" cy="1120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1200" dirty="0" smtClean="0">
                  <a:solidFill>
                    <a:schemeClr val="bg1"/>
                  </a:solidFill>
                </a:rPr>
                <a:t>.NET API for Windows Phone</a:t>
              </a:r>
            </a:p>
          </p:txBody>
        </p:sp>
        <p:sp>
          <p:nvSpPr>
            <p:cNvPr id="20" name="Rectangle 19"/>
            <p:cNvSpPr/>
            <p:nvPr/>
          </p:nvSpPr>
          <p:spPr>
            <a:xfrm>
              <a:off x="5404825" y="3044612"/>
              <a:ext cx="1663200" cy="112060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1200" dirty="0" smtClean="0">
                  <a:solidFill>
                    <a:schemeClr val="bg1"/>
                  </a:solidFill>
                </a:rPr>
                <a:t>Windows Phone Runtime</a:t>
              </a:r>
            </a:p>
          </p:txBody>
        </p:sp>
        <p:sp>
          <p:nvSpPr>
            <p:cNvPr id="21" name="Rectangle 20"/>
            <p:cNvSpPr/>
            <p:nvPr/>
          </p:nvSpPr>
          <p:spPr>
            <a:xfrm>
              <a:off x="7227650" y="3044612"/>
              <a:ext cx="1663200" cy="1120600"/>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1200" dirty="0" smtClean="0">
                  <a:solidFill>
                    <a:schemeClr val="bg1"/>
                  </a:solidFill>
                </a:rPr>
                <a:t>Win32 &amp; COM</a:t>
              </a:r>
            </a:p>
          </p:txBody>
        </p:sp>
        <p:sp>
          <p:nvSpPr>
            <p:cNvPr id="22" name="TextBox 21"/>
            <p:cNvSpPr txBox="1"/>
            <p:nvPr/>
          </p:nvSpPr>
          <p:spPr>
            <a:xfrm>
              <a:off x="3918600" y="4230012"/>
              <a:ext cx="989999" cy="294610"/>
            </a:xfrm>
            <a:prstGeom prst="rect">
              <a:avLst/>
            </a:prstGeom>
            <a:noFill/>
          </p:spPr>
          <p:txBody>
            <a:bodyPr wrap="square" lIns="0" tIns="0" rIns="0" bIns="0" rtlCol="0">
              <a:spAutoFit/>
            </a:bodyPr>
            <a:lstStyle/>
            <a:p>
              <a:pPr algn="ctr"/>
              <a:r>
                <a:rPr lang="en-GB" sz="1100" dirty="0" smtClean="0"/>
                <a:t>Managed</a:t>
              </a:r>
            </a:p>
          </p:txBody>
        </p:sp>
        <p:sp>
          <p:nvSpPr>
            <p:cNvPr id="23" name="TextBox 22"/>
            <p:cNvSpPr txBox="1"/>
            <p:nvPr/>
          </p:nvSpPr>
          <p:spPr>
            <a:xfrm>
              <a:off x="5585436" y="4230012"/>
              <a:ext cx="1310401" cy="294610"/>
            </a:xfrm>
            <a:prstGeom prst="rect">
              <a:avLst/>
            </a:prstGeom>
            <a:noFill/>
          </p:spPr>
          <p:txBody>
            <a:bodyPr wrap="square" lIns="0" tIns="0" rIns="0" bIns="0" rtlCol="0">
              <a:spAutoFit/>
            </a:bodyPr>
            <a:lstStyle/>
            <a:p>
              <a:pPr algn="ctr"/>
              <a:r>
                <a:rPr lang="en-GB" sz="1100" dirty="0" smtClean="0"/>
                <a:t>Managed</a:t>
              </a:r>
            </a:p>
          </p:txBody>
        </p:sp>
        <p:sp>
          <p:nvSpPr>
            <p:cNvPr id="24" name="TextBox 23"/>
            <p:cNvSpPr txBox="1"/>
            <p:nvPr/>
          </p:nvSpPr>
          <p:spPr>
            <a:xfrm>
              <a:off x="7572675" y="4230012"/>
              <a:ext cx="973150" cy="294610"/>
            </a:xfrm>
            <a:prstGeom prst="rect">
              <a:avLst/>
            </a:prstGeom>
            <a:noFill/>
          </p:spPr>
          <p:txBody>
            <a:bodyPr wrap="square" lIns="0" tIns="0" rIns="0" bIns="0" rtlCol="0">
              <a:spAutoFit/>
            </a:bodyPr>
            <a:lstStyle/>
            <a:p>
              <a:pPr algn="ctr"/>
              <a:r>
                <a:rPr lang="en-GB" sz="1100" dirty="0" smtClean="0"/>
                <a:t>Native</a:t>
              </a:r>
            </a:p>
          </p:txBody>
        </p:sp>
      </p:grpSp>
    </p:spTree>
    <p:extLst>
      <p:ext uri="{BB962C8B-B14F-4D97-AF65-F5344CB8AC3E}">
        <p14:creationId xmlns:p14="http://schemas.microsoft.com/office/powerpoint/2010/main" val="373456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48276" y="1767840"/>
            <a:ext cx="2839434" cy="360548"/>
          </a:xfrm>
        </p:spPr>
        <p:txBody>
          <a:bodyPr/>
          <a:lstStyle/>
          <a:p>
            <a:r>
              <a:rPr lang="en-GB" dirty="0" smtClean="0"/>
              <a:t>Getting Started Developing for Windows Phone 8.0</a:t>
            </a:r>
            <a:endParaRPr lang="en-GB" dirty="0"/>
          </a:p>
        </p:txBody>
      </p:sp>
      <p:pic>
        <p:nvPicPr>
          <p:cNvPr id="9" name="Picture Placeholder 8"/>
          <p:cNvPicPr>
            <a:picLocks noGrp="1" noChangeAspect="1"/>
          </p:cNvPicPr>
          <p:nvPr>
            <p:ph type="pic" sz="quarter" idx="18"/>
          </p:nvPr>
        </p:nvPicPr>
        <p:blipFill rotWithShape="1">
          <a:blip r:embed="rId2">
            <a:extLst>
              <a:ext uri="{28A0092B-C50C-407E-A947-70E740481C1C}">
                <a14:useLocalDpi xmlns:a14="http://schemas.microsoft.com/office/drawing/2010/main" val="0"/>
              </a:ext>
            </a:extLst>
          </a:blip>
          <a:srcRect l="2262" t="-157" r="38548" b="157"/>
          <a:stretch/>
        </p:blipFill>
        <p:spPr/>
      </p:pic>
      <p:sp>
        <p:nvSpPr>
          <p:cNvPr id="5" name="Date Placeholder 4"/>
          <p:cNvSpPr>
            <a:spLocks noGrp="1"/>
          </p:cNvSpPr>
          <p:nvPr>
            <p:ph type="dt" sz="half" idx="4294967295"/>
          </p:nvPr>
        </p:nvSpPr>
        <p:spPr>
          <a:xfrm>
            <a:off x="1927532" y="4760804"/>
            <a:ext cx="1098755" cy="138502"/>
          </a:xfrm>
          <a:prstGeom prst="rect">
            <a:avLst/>
          </a:prstGeom>
        </p:spPr>
        <p:txBody>
          <a:bodyPr/>
          <a:lstStyle/>
          <a:p>
            <a:fld id="{6DD3B76A-C5DE-4B9A-BEAE-BBF0DC17AAA8}" type="datetime1">
              <a:rPr lang="en-US" smtClean="0"/>
              <a:t>5/23/13</a:t>
            </a:fld>
            <a:endParaRPr lang="en-US" dirty="0"/>
          </a:p>
        </p:txBody>
      </p:sp>
      <p:sp>
        <p:nvSpPr>
          <p:cNvPr id="7" name="Slide Number Placeholder 6"/>
          <p:cNvSpPr>
            <a:spLocks noGrp="1"/>
          </p:cNvSpPr>
          <p:nvPr>
            <p:ph type="sldNum" sz="quarter" idx="21"/>
          </p:nvPr>
        </p:nvSpPr>
        <p:spPr/>
        <p:txBody>
          <a:bodyPr/>
          <a:lstStyle/>
          <a:p>
            <a:fld id="{B6F15528-21DE-4FAA-801E-634DDDAF4B2B}" type="slidenum">
              <a:rPr lang="en-US" smtClean="0"/>
              <a:pPr/>
              <a:t>14</a:t>
            </a:fld>
            <a:endParaRPr lang="en-US" dirty="0"/>
          </a:p>
        </p:txBody>
      </p:sp>
    </p:spTree>
    <p:extLst>
      <p:ext uri="{BB962C8B-B14F-4D97-AF65-F5344CB8AC3E}">
        <p14:creationId xmlns:p14="http://schemas.microsoft.com/office/powerpoint/2010/main" val="10960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21"/>
          </p:nvPr>
        </p:nvSpPr>
        <p:spPr>
          <a:xfrm>
            <a:off x="457200" y="1523152"/>
            <a:ext cx="8229600" cy="2755900"/>
          </a:xfrm>
        </p:spPr>
        <p:txBody>
          <a:bodyPr/>
          <a:lstStyle/>
          <a:p>
            <a:r>
              <a:rPr lang="en-GB" dirty="0" smtClean="0"/>
              <a:t>The Windows Phone Developer </a:t>
            </a:r>
            <a:r>
              <a:rPr lang="en-GB" dirty="0" err="1" smtClean="0"/>
              <a:t>Center</a:t>
            </a:r>
            <a:r>
              <a:rPr lang="en-GB" dirty="0" smtClean="0"/>
              <a:t> is your base for all things Windows Phone related!</a:t>
            </a:r>
          </a:p>
          <a:p>
            <a:pPr marL="0" indent="0" algn="ctr">
              <a:buNone/>
            </a:pPr>
            <a:r>
              <a:rPr lang="en-GB" sz="2800" dirty="0" smtClean="0">
                <a:hlinkClick r:id="rId2"/>
              </a:rPr>
              <a:t>http</a:t>
            </a:r>
            <a:r>
              <a:rPr lang="en-GB" sz="2800" dirty="0" smtClean="0">
                <a:hlinkClick r:id="rId2"/>
              </a:rPr>
              <a:t>://</a:t>
            </a:r>
            <a:r>
              <a:rPr lang="en-GB" sz="2800" dirty="0" smtClean="0">
                <a:hlinkClick r:id="rId2"/>
              </a:rPr>
              <a:t>dev.windowsphone.com</a:t>
            </a:r>
            <a:endParaRPr lang="en-GB" dirty="0" smtClean="0"/>
          </a:p>
          <a:p>
            <a:r>
              <a:rPr lang="en-GB" dirty="0" smtClean="0"/>
              <a:t>Get the SDK - FREE download!</a:t>
            </a:r>
          </a:p>
          <a:p>
            <a:r>
              <a:rPr lang="en-GB" dirty="0" smtClean="0"/>
              <a:t>Read articles, browse and download samples and participate in the community forums</a:t>
            </a:r>
          </a:p>
          <a:p>
            <a:r>
              <a:rPr lang="en-GB" dirty="0" smtClean="0"/>
              <a:t>Submit apps for testing and publication to the Windows Phone Store</a:t>
            </a:r>
            <a:endParaRPr lang="en-GB" dirty="0"/>
          </a:p>
        </p:txBody>
      </p:sp>
      <p:sp>
        <p:nvSpPr>
          <p:cNvPr id="9" name="Title 8"/>
          <p:cNvSpPr>
            <a:spLocks noGrp="1"/>
          </p:cNvSpPr>
          <p:nvPr>
            <p:ph type="title"/>
          </p:nvPr>
        </p:nvSpPr>
        <p:spPr/>
        <p:txBody>
          <a:bodyPr/>
          <a:lstStyle/>
          <a:p>
            <a:r>
              <a:rPr lang="en-GB" dirty="0" smtClean="0"/>
              <a:t>Getting The Tools</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15</a:t>
            </a:fld>
            <a:endParaRPr lang="en-US" dirty="0"/>
          </a:p>
        </p:txBody>
      </p:sp>
    </p:spTree>
    <p:extLst>
      <p:ext uri="{BB962C8B-B14F-4D97-AF65-F5344CB8AC3E}">
        <p14:creationId xmlns:p14="http://schemas.microsoft.com/office/powerpoint/2010/main" val="169333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382056"/>
            <a:ext cx="8229600" cy="2755900"/>
          </a:xfrm>
        </p:spPr>
        <p:txBody>
          <a:bodyPr/>
          <a:lstStyle/>
          <a:p>
            <a:pPr lvl="0"/>
            <a:r>
              <a:rPr lang="en-US" dirty="0">
                <a:latin typeface="Arial" panose="020B0604020202020204" pitchFamily="34" charset="0"/>
              </a:rPr>
              <a:t>Y</a:t>
            </a:r>
            <a:r>
              <a:rPr lang="en-US" dirty="0" bmk="">
                <a:latin typeface="Arial" panose="020B0604020202020204" pitchFamily="34" charset="0"/>
              </a:rPr>
              <a:t>our computer must meet the following system requirements to run Windows Phone SDK </a:t>
            </a:r>
            <a:r>
              <a:rPr lang="en-US" dirty="0" smtClean="0" bmk="">
                <a:latin typeface="Arial" panose="020B0604020202020204" pitchFamily="34" charset="0"/>
              </a:rPr>
              <a:t>8.0:</a:t>
            </a:r>
            <a:endParaRPr lang="en-US" dirty="0" bmk="">
              <a:latin typeface="Arial" panose="020B0604020202020204" pitchFamily="34" charset="0"/>
            </a:endParaRPr>
          </a:p>
          <a:p>
            <a:pPr marL="0" indent="0">
              <a:buNone/>
            </a:pPr>
            <a:endParaRPr lang="en-GB" dirty="0"/>
          </a:p>
        </p:txBody>
      </p:sp>
      <p:sp>
        <p:nvSpPr>
          <p:cNvPr id="3" name="Title 2"/>
          <p:cNvSpPr>
            <a:spLocks noGrp="1"/>
          </p:cNvSpPr>
          <p:nvPr>
            <p:ph type="title"/>
          </p:nvPr>
        </p:nvSpPr>
        <p:spPr/>
        <p:txBody>
          <a:bodyPr/>
          <a:lstStyle/>
          <a:p>
            <a:r>
              <a:rPr lang="en-GB" dirty="0" smtClean="0"/>
              <a:t>Development PC Requirements</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16</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580421110"/>
              </p:ext>
            </p:extLst>
          </p:nvPr>
        </p:nvGraphicFramePr>
        <p:xfrm>
          <a:off x="571662" y="2139807"/>
          <a:ext cx="8115138" cy="1998149"/>
        </p:xfrm>
        <a:graphic>
          <a:graphicData uri="http://schemas.openxmlformats.org/drawingml/2006/table">
            <a:tbl>
              <a:tblPr>
                <a:tableStyleId>{775DCB02-9BB8-47FD-8907-85C794F793BA}</a:tableStyleId>
              </a:tblPr>
              <a:tblGrid>
                <a:gridCol w="4057569"/>
                <a:gridCol w="4057569"/>
              </a:tblGrid>
              <a:tr h="473457">
                <a:tc>
                  <a:txBody>
                    <a:bodyPr/>
                    <a:lstStyle/>
                    <a:p>
                      <a:pPr marL="0" marR="0">
                        <a:spcBef>
                          <a:spcPts val="0"/>
                        </a:spcBef>
                        <a:spcAft>
                          <a:spcPts val="0"/>
                        </a:spcAft>
                      </a:pPr>
                      <a:r>
                        <a:rPr lang="en-GB" sz="1600" dirty="0">
                          <a:solidFill>
                            <a:schemeClr val="tx2"/>
                          </a:solidFill>
                          <a:effectLst/>
                        </a:rPr>
                        <a:t>Supported operating systems</a:t>
                      </a:r>
                      <a:endParaRPr lang="en-GB" sz="1600" b="0" i="0" dirty="0">
                        <a:solidFill>
                          <a:schemeClr val="tx2"/>
                        </a:solidFill>
                        <a:effectLst/>
                        <a:latin typeface="Verdana" panose="020B0604030504040204" pitchFamily="34" charset="0"/>
                      </a:endParaRPr>
                    </a:p>
                  </a:txBody>
                  <a:tcPr marL="33790" marR="33790" marT="33790" marB="33790" anchor="ctr"/>
                </a:tc>
                <a:tc>
                  <a:txBody>
                    <a:bodyPr/>
                    <a:lstStyle/>
                    <a:p>
                      <a:pPr marL="0" marR="0" indent="0">
                        <a:spcBef>
                          <a:spcPts val="0"/>
                        </a:spcBef>
                        <a:spcAft>
                          <a:spcPts val="0"/>
                        </a:spcAft>
                        <a:buFont typeface="Arial" panose="020B0604020202020204" pitchFamily="34" charset="0"/>
                        <a:buNone/>
                      </a:pPr>
                      <a:r>
                        <a:rPr lang="en-GB" sz="1600" dirty="0">
                          <a:solidFill>
                            <a:schemeClr val="tx2"/>
                          </a:solidFill>
                          <a:effectLst/>
                        </a:rPr>
                        <a:t>Windows 8 64-bit (x64) client versions</a:t>
                      </a:r>
                      <a:endParaRPr lang="en-GB" sz="1600" b="0" i="0" dirty="0">
                        <a:solidFill>
                          <a:schemeClr val="tx2"/>
                        </a:solidFill>
                        <a:effectLst/>
                        <a:latin typeface="Verdana" panose="020B0604030504040204" pitchFamily="34" charset="0"/>
                      </a:endParaRPr>
                    </a:p>
                  </a:txBody>
                  <a:tcPr marL="33790" marR="33790" marT="33790" marB="33790" anchor="ctr"/>
                </a:tc>
              </a:tr>
              <a:tr h="906790">
                <a:tc>
                  <a:txBody>
                    <a:bodyPr/>
                    <a:lstStyle/>
                    <a:p>
                      <a:pPr marL="0" marR="0">
                        <a:spcBef>
                          <a:spcPts val="0"/>
                        </a:spcBef>
                        <a:spcAft>
                          <a:spcPts val="0"/>
                        </a:spcAft>
                      </a:pPr>
                      <a:r>
                        <a:rPr lang="en-GB" sz="1600" dirty="0">
                          <a:solidFill>
                            <a:schemeClr val="tx2"/>
                          </a:solidFill>
                          <a:effectLst/>
                        </a:rPr>
                        <a:t>Hardware</a:t>
                      </a:r>
                      <a:endParaRPr lang="en-GB" sz="1600" b="0" i="0" dirty="0">
                        <a:solidFill>
                          <a:schemeClr val="tx2"/>
                        </a:solidFill>
                        <a:effectLst/>
                        <a:latin typeface="Verdana" panose="020B0604030504040204" pitchFamily="34" charset="0"/>
                      </a:endParaRPr>
                    </a:p>
                  </a:txBody>
                  <a:tcPr marL="33790" marR="33790" marT="33790" marB="33790" anchor="ctr"/>
                </a:tc>
                <a:tc>
                  <a:txBody>
                    <a:bodyPr/>
                    <a:lstStyle/>
                    <a:p>
                      <a:pPr marL="0" marR="0" indent="0">
                        <a:spcBef>
                          <a:spcPts val="0"/>
                        </a:spcBef>
                        <a:spcAft>
                          <a:spcPts val="0"/>
                        </a:spcAft>
                        <a:buFont typeface="Arial" panose="020B0604020202020204" pitchFamily="34" charset="0"/>
                        <a:buNone/>
                      </a:pPr>
                      <a:r>
                        <a:rPr lang="en-GB" sz="1600" dirty="0">
                          <a:solidFill>
                            <a:schemeClr val="tx2"/>
                          </a:solidFill>
                          <a:effectLst/>
                        </a:rPr>
                        <a:t>8 GB of free disk space</a:t>
                      </a:r>
                    </a:p>
                    <a:p>
                      <a:pPr marL="0" marR="0" indent="0">
                        <a:spcBef>
                          <a:spcPts val="0"/>
                        </a:spcBef>
                        <a:spcAft>
                          <a:spcPts val="0"/>
                        </a:spcAft>
                        <a:buFont typeface="Arial" panose="020B0604020202020204" pitchFamily="34" charset="0"/>
                        <a:buNone/>
                      </a:pPr>
                      <a:r>
                        <a:rPr lang="en-GB" sz="1600" dirty="0">
                          <a:solidFill>
                            <a:schemeClr val="tx2"/>
                          </a:solidFill>
                          <a:effectLst/>
                        </a:rPr>
                        <a:t>4 GB of RAM (recommended)</a:t>
                      </a:r>
                    </a:p>
                    <a:p>
                      <a:pPr marL="0" marR="0" indent="0">
                        <a:spcBef>
                          <a:spcPts val="0"/>
                        </a:spcBef>
                        <a:spcAft>
                          <a:spcPts val="0"/>
                        </a:spcAft>
                        <a:buFont typeface="Arial" panose="020B0604020202020204" pitchFamily="34" charset="0"/>
                        <a:buNone/>
                      </a:pPr>
                      <a:r>
                        <a:rPr lang="en-GB" sz="1600" dirty="0">
                          <a:solidFill>
                            <a:schemeClr val="tx2"/>
                          </a:solidFill>
                          <a:effectLst/>
                        </a:rPr>
                        <a:t>64-bit (x64) motherboard</a:t>
                      </a:r>
                      <a:endParaRPr lang="en-GB" sz="1600" b="0" i="0" dirty="0">
                        <a:solidFill>
                          <a:schemeClr val="tx2"/>
                        </a:solidFill>
                        <a:effectLst/>
                        <a:latin typeface="Verdana" panose="020B0604030504040204" pitchFamily="34" charset="0"/>
                      </a:endParaRPr>
                    </a:p>
                  </a:txBody>
                  <a:tcPr marL="33790" marR="33790" marT="33790" marB="33790" anchor="ctr"/>
                </a:tc>
              </a:tr>
              <a:tr h="617902">
                <a:tc>
                  <a:txBody>
                    <a:bodyPr/>
                    <a:lstStyle/>
                    <a:p>
                      <a:pPr marL="0" marR="0">
                        <a:spcBef>
                          <a:spcPts val="0"/>
                        </a:spcBef>
                        <a:spcAft>
                          <a:spcPts val="0"/>
                        </a:spcAft>
                      </a:pPr>
                      <a:r>
                        <a:rPr lang="en-GB" sz="1600">
                          <a:solidFill>
                            <a:schemeClr val="tx2"/>
                          </a:solidFill>
                          <a:effectLst/>
                        </a:rPr>
                        <a:t>Windows Phone Emulator</a:t>
                      </a:r>
                      <a:endParaRPr lang="en-GB" sz="1600" b="0" i="0">
                        <a:solidFill>
                          <a:schemeClr val="tx2"/>
                        </a:solidFill>
                        <a:effectLst/>
                        <a:latin typeface="Verdana" panose="020B0604030504040204" pitchFamily="34" charset="0"/>
                      </a:endParaRPr>
                    </a:p>
                  </a:txBody>
                  <a:tcPr marL="33790" marR="33790" marT="33790" marB="33790" anchor="ctr"/>
                </a:tc>
                <a:tc>
                  <a:txBody>
                    <a:bodyPr/>
                    <a:lstStyle/>
                    <a:p>
                      <a:pPr marL="0" marR="0" indent="0">
                        <a:spcBef>
                          <a:spcPts val="0"/>
                        </a:spcBef>
                        <a:spcAft>
                          <a:spcPts val="0"/>
                        </a:spcAft>
                        <a:buFont typeface="Arial" panose="020B0604020202020204" pitchFamily="34" charset="0"/>
                        <a:buNone/>
                      </a:pPr>
                      <a:r>
                        <a:rPr lang="en-GB" sz="1600" dirty="0" smtClean="0">
                          <a:solidFill>
                            <a:schemeClr val="tx2"/>
                          </a:solidFill>
                          <a:effectLst/>
                        </a:rPr>
                        <a:t>Windows 8 Pro </a:t>
                      </a:r>
                      <a:r>
                        <a:rPr lang="en-GB" sz="1600" smtClean="0">
                          <a:solidFill>
                            <a:schemeClr val="tx2"/>
                          </a:solidFill>
                          <a:effectLst/>
                        </a:rPr>
                        <a:t>or higher </a:t>
                      </a:r>
                      <a:r>
                        <a:rPr lang="en-GB" sz="1600" dirty="0" smtClean="0">
                          <a:solidFill>
                            <a:schemeClr val="tx2"/>
                          </a:solidFill>
                          <a:effectLst/>
                        </a:rPr>
                        <a:t>(for Hyper-V) and Second </a:t>
                      </a:r>
                      <a:r>
                        <a:rPr lang="en-GB" sz="1600" dirty="0">
                          <a:solidFill>
                            <a:schemeClr val="tx2"/>
                          </a:solidFill>
                          <a:effectLst/>
                        </a:rPr>
                        <a:t>Level Address Translation (SLAT)</a:t>
                      </a:r>
                      <a:endParaRPr lang="en-GB" sz="1600" b="0" i="0" dirty="0">
                        <a:solidFill>
                          <a:schemeClr val="tx2"/>
                        </a:solidFill>
                        <a:effectLst/>
                        <a:latin typeface="Verdana" panose="020B0604030504040204" pitchFamily="34" charset="0"/>
                      </a:endParaRPr>
                    </a:p>
                  </a:txBody>
                  <a:tcPr marL="33790" marR="33790" marT="33790" marB="33790" anchor="ctr"/>
                </a:tc>
              </a:tr>
            </a:tbl>
          </a:graphicData>
        </a:graphic>
      </p:graphicFrame>
    </p:spTree>
    <p:extLst>
      <p:ext uri="{BB962C8B-B14F-4D97-AF65-F5344CB8AC3E}">
        <p14:creationId xmlns:p14="http://schemas.microsoft.com/office/powerpoint/2010/main" val="5975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181100"/>
            <a:ext cx="8229600" cy="2885912"/>
          </a:xfrm>
        </p:spPr>
        <p:txBody>
          <a:bodyPr/>
          <a:lstStyle/>
          <a:p>
            <a:r>
              <a:rPr lang="en-GB" dirty="0" smtClean="0"/>
              <a:t>You </a:t>
            </a:r>
            <a:r>
              <a:rPr lang="en-GB" u="sng" dirty="0" smtClean="0"/>
              <a:t>do not</a:t>
            </a:r>
            <a:r>
              <a:rPr lang="en-GB" dirty="0" smtClean="0"/>
              <a:t> need a Windows Phone Developer account to download the SDK and start developing apps</a:t>
            </a:r>
          </a:p>
          <a:p>
            <a:r>
              <a:rPr lang="en-GB" dirty="0" smtClean="0"/>
              <a:t>You </a:t>
            </a:r>
            <a:r>
              <a:rPr lang="en-GB" u="sng" dirty="0" smtClean="0"/>
              <a:t>do</a:t>
            </a:r>
            <a:r>
              <a:rPr lang="en-GB" dirty="0" smtClean="0"/>
              <a:t> need a developer account to unlock a phone for development and to submit apps for testing and publication in the Windows Phone Store (formerly known as Windows Phone Marketplace)</a:t>
            </a:r>
          </a:p>
          <a:p>
            <a:r>
              <a:rPr lang="en-GB" dirty="0" smtClean="0"/>
              <a:t>To get a Developer Account:</a:t>
            </a:r>
          </a:p>
          <a:p>
            <a:pPr lvl="1"/>
            <a:r>
              <a:rPr lang="en-GB" dirty="0" smtClean="0"/>
              <a:t>Included if you have an MSDN subscription</a:t>
            </a:r>
          </a:p>
          <a:p>
            <a:pPr lvl="1"/>
            <a:r>
              <a:rPr lang="en-GB" dirty="0" smtClean="0"/>
              <a:t>Free to students who have a </a:t>
            </a:r>
            <a:r>
              <a:rPr lang="en-GB" dirty="0" err="1" smtClean="0"/>
              <a:t>Dreamspark</a:t>
            </a:r>
            <a:r>
              <a:rPr lang="en-GB" dirty="0" smtClean="0"/>
              <a:t> subscription</a:t>
            </a:r>
          </a:p>
          <a:p>
            <a:pPr lvl="1"/>
            <a:r>
              <a:rPr lang="en-GB" dirty="0" smtClean="0"/>
              <a:t>$99 charge per annum for individual developers</a:t>
            </a:r>
          </a:p>
          <a:p>
            <a:r>
              <a:rPr lang="en-GB" dirty="0" smtClean="0"/>
              <a:t>Register for an account at the Windows Phone Developer </a:t>
            </a:r>
            <a:r>
              <a:rPr lang="en-GB" dirty="0" err="1" smtClean="0"/>
              <a:t>Center</a:t>
            </a:r>
            <a:r>
              <a:rPr lang="en-GB" dirty="0" smtClean="0"/>
              <a:t> </a:t>
            </a:r>
            <a:r>
              <a:rPr lang="en-GB" dirty="0">
                <a:hlinkClick r:id="rId2"/>
              </a:rPr>
              <a:t>http://dev.windowsphone.com</a:t>
            </a:r>
            <a:r>
              <a:rPr lang="en-GB" dirty="0"/>
              <a:t> </a:t>
            </a:r>
          </a:p>
        </p:txBody>
      </p:sp>
      <p:sp>
        <p:nvSpPr>
          <p:cNvPr id="3" name="Title 2"/>
          <p:cNvSpPr>
            <a:spLocks noGrp="1"/>
          </p:cNvSpPr>
          <p:nvPr>
            <p:ph type="title"/>
          </p:nvPr>
        </p:nvSpPr>
        <p:spPr/>
        <p:txBody>
          <a:bodyPr/>
          <a:lstStyle/>
          <a:p>
            <a:r>
              <a:rPr lang="en-GB" dirty="0" smtClean="0"/>
              <a:t>Getting a Windows Phone Developer Account</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17</a:t>
            </a:fld>
            <a:endParaRPr lang="en-US" dirty="0"/>
          </a:p>
        </p:txBody>
      </p:sp>
    </p:spTree>
    <p:extLst>
      <p:ext uri="{BB962C8B-B14F-4D97-AF65-F5344CB8AC3E}">
        <p14:creationId xmlns:p14="http://schemas.microsoft.com/office/powerpoint/2010/main" val="86885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21"/>
          </p:nvPr>
        </p:nvSpPr>
        <p:spPr>
          <a:xfrm>
            <a:off x="457200" y="1484532"/>
            <a:ext cx="8229600" cy="2755900"/>
          </a:xfrm>
        </p:spPr>
        <p:txBody>
          <a:bodyPr/>
          <a:lstStyle/>
          <a:p>
            <a:r>
              <a:rPr lang="en-GB" dirty="0"/>
              <a:t>Visual Studio provides an exceptional debugging experience</a:t>
            </a:r>
          </a:p>
          <a:p>
            <a:r>
              <a:rPr lang="en-GB" dirty="0"/>
              <a:t>This experience extends to Windows Phone</a:t>
            </a:r>
          </a:p>
          <a:p>
            <a:r>
              <a:rPr lang="en-GB" dirty="0"/>
              <a:t>You can do all the debugging actions in Windows Phone that you can do with a Windows PC application</a:t>
            </a:r>
          </a:p>
          <a:p>
            <a:pPr lvl="1"/>
            <a:r>
              <a:rPr lang="en-GB" dirty="0"/>
              <a:t>Breakpoints </a:t>
            </a:r>
          </a:p>
          <a:p>
            <a:pPr lvl="1"/>
            <a:r>
              <a:rPr lang="en-GB" dirty="0"/>
              <a:t>Single Stepping</a:t>
            </a:r>
          </a:p>
          <a:p>
            <a:pPr lvl="1"/>
            <a:r>
              <a:rPr lang="en-GB" dirty="0"/>
              <a:t>Viewing and modifying variables</a:t>
            </a:r>
          </a:p>
          <a:p>
            <a:endParaRPr lang="en-GB" dirty="0"/>
          </a:p>
        </p:txBody>
      </p:sp>
      <p:sp>
        <p:nvSpPr>
          <p:cNvPr id="2" name="Title 1"/>
          <p:cNvSpPr>
            <a:spLocks noGrp="1"/>
          </p:cNvSpPr>
          <p:nvPr>
            <p:ph type="title"/>
          </p:nvPr>
        </p:nvSpPr>
        <p:spPr/>
        <p:txBody>
          <a:bodyPr/>
          <a:lstStyle/>
          <a:p>
            <a:r>
              <a:rPr lang="en-GB" dirty="0" smtClean="0"/>
              <a:t>Visual Studio Debugging</a:t>
            </a:r>
            <a:endParaRPr lang="en-GB" dirty="0"/>
          </a:p>
        </p:txBody>
      </p:sp>
    </p:spTree>
    <p:extLst>
      <p:ext uri="{BB962C8B-B14F-4D97-AF65-F5344CB8AC3E}">
        <p14:creationId xmlns:p14="http://schemas.microsoft.com/office/powerpoint/2010/main" val="1209236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1"/>
          </p:nvPr>
        </p:nvSpPr>
        <p:spPr>
          <a:xfrm>
            <a:off x="457200" y="1282919"/>
            <a:ext cx="6314090" cy="2755900"/>
          </a:xfrm>
        </p:spPr>
        <p:txBody>
          <a:bodyPr/>
          <a:lstStyle/>
          <a:p>
            <a:r>
              <a:rPr lang="en-GB" dirty="0"/>
              <a:t>The Windows Phone emulator runs as a Hyper-V virtual machine on your Windows PC</a:t>
            </a:r>
          </a:p>
          <a:p>
            <a:r>
              <a:rPr lang="en-GB" dirty="0"/>
              <a:t>It contains the same software as a “real” phone, but built for the Windows PC platform</a:t>
            </a:r>
          </a:p>
          <a:p>
            <a:r>
              <a:rPr lang="en-GB" dirty="0"/>
              <a:t>The emulator is supplied with the Windows Phone SDK </a:t>
            </a:r>
          </a:p>
          <a:p>
            <a:r>
              <a:rPr lang="en-GB" dirty="0"/>
              <a:t>You can perform location and orientation simulation using the emulator</a:t>
            </a:r>
          </a:p>
          <a:p>
            <a:r>
              <a:rPr lang="en-GB" dirty="0"/>
              <a:t>You can use the Simulation Dashboard in Visual Studio to manage the emulator environment</a:t>
            </a:r>
          </a:p>
          <a:p>
            <a:pPr lvl="1"/>
            <a:r>
              <a:rPr lang="en-GB" dirty="0"/>
              <a:t>Lock and unlock the phone</a:t>
            </a:r>
          </a:p>
          <a:p>
            <a:pPr lvl="1"/>
            <a:r>
              <a:rPr lang="en-GB" dirty="0"/>
              <a:t>Control the quality and availability of the network connection</a:t>
            </a:r>
          </a:p>
          <a:p>
            <a:endParaRPr lang="en-GB" dirty="0"/>
          </a:p>
        </p:txBody>
      </p:sp>
      <p:sp>
        <p:nvSpPr>
          <p:cNvPr id="2" name="Title 1"/>
          <p:cNvSpPr>
            <a:spLocks noGrp="1"/>
          </p:cNvSpPr>
          <p:nvPr>
            <p:ph type="title"/>
          </p:nvPr>
        </p:nvSpPr>
        <p:spPr/>
        <p:txBody>
          <a:bodyPr/>
          <a:lstStyle/>
          <a:p>
            <a:r>
              <a:rPr lang="en-GB" dirty="0" smtClean="0"/>
              <a:t>The Windows Phone Emulator</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290" y="798267"/>
            <a:ext cx="1915510" cy="3482071"/>
          </a:xfrm>
          <a:prstGeom prst="rect">
            <a:avLst/>
          </a:prstGeom>
        </p:spPr>
      </p:pic>
    </p:spTree>
    <p:extLst>
      <p:ext uri="{BB962C8B-B14F-4D97-AF65-F5344CB8AC3E}">
        <p14:creationId xmlns:p14="http://schemas.microsoft.com/office/powerpoint/2010/main" val="1521820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fld id="{B6F15528-21DE-4FAA-801E-634DDDAF4B2B}" type="slidenum">
              <a:rPr lang="en-US" smtClean="0"/>
              <a:pPr/>
              <a:t>2</a:t>
            </a:fld>
            <a:endParaRPr lang="en-US" dirty="0"/>
          </a:p>
        </p:txBody>
      </p:sp>
      <p:sp>
        <p:nvSpPr>
          <p:cNvPr id="7" name="Title 6"/>
          <p:cNvSpPr>
            <a:spLocks noGrp="1"/>
          </p:cNvSpPr>
          <p:nvPr>
            <p:ph type="title"/>
          </p:nvPr>
        </p:nvSpPr>
        <p:spPr/>
        <p:txBody>
          <a:bodyPr/>
          <a:lstStyle/>
          <a:p>
            <a:r>
              <a:rPr lang="en-US" dirty="0" smtClean="0"/>
              <a:t>Agenda</a:t>
            </a:r>
            <a:endParaRPr lang="en-US" dirty="0"/>
          </a:p>
        </p:txBody>
      </p:sp>
      <p:sp>
        <p:nvSpPr>
          <p:cNvPr id="9" name="Text Placeholder 8"/>
          <p:cNvSpPr>
            <a:spLocks noGrp="1"/>
          </p:cNvSpPr>
          <p:nvPr>
            <p:ph type="body" sz="quarter" idx="22"/>
          </p:nvPr>
        </p:nvSpPr>
        <p:spPr/>
        <p:txBody>
          <a:bodyPr/>
          <a:lstStyle/>
          <a:p>
            <a:r>
              <a:rPr lang="en-US" dirty="0"/>
              <a:t>Workshop:</a:t>
            </a:r>
          </a:p>
          <a:p>
            <a:r>
              <a:rPr lang="en-US" dirty="0"/>
              <a:t>Introduction to Windows Phone 8 </a:t>
            </a:r>
            <a:r>
              <a:rPr lang="en-US" dirty="0" smtClean="0"/>
              <a:t>Development</a:t>
            </a:r>
            <a:endParaRPr lang="en-US" dirty="0"/>
          </a:p>
        </p:txBody>
      </p:sp>
      <p:sp>
        <p:nvSpPr>
          <p:cNvPr id="10" name="Text Placeholder 9"/>
          <p:cNvSpPr>
            <a:spLocks noGrp="1"/>
          </p:cNvSpPr>
          <p:nvPr>
            <p:ph type="body" sz="quarter" idx="23"/>
          </p:nvPr>
        </p:nvSpPr>
        <p:spPr/>
        <p:txBody>
          <a:bodyPr/>
          <a:lstStyle/>
          <a:p>
            <a:r>
              <a:rPr lang="en-US" dirty="0"/>
              <a:t>Introduction to Windows Phone </a:t>
            </a:r>
          </a:p>
          <a:p>
            <a:r>
              <a:rPr lang="en-US" dirty="0"/>
              <a:t>Hello, World</a:t>
            </a:r>
          </a:p>
          <a:p>
            <a:r>
              <a:rPr lang="en-US" dirty="0"/>
              <a:t>Connecting Windows Phone Apps to Services</a:t>
            </a:r>
          </a:p>
          <a:p>
            <a:r>
              <a:rPr lang="en-US" dirty="0"/>
              <a:t>Advanced Phone </a:t>
            </a:r>
            <a:r>
              <a:rPr lang="en-US" dirty="0" smtClean="0"/>
              <a:t>APIs</a:t>
            </a:r>
            <a:endParaRPr lang="en-US" dirty="0"/>
          </a:p>
        </p:txBody>
      </p:sp>
    </p:spTree>
    <p:extLst>
      <p:ext uri="{BB962C8B-B14F-4D97-AF65-F5344CB8AC3E}">
        <p14:creationId xmlns:p14="http://schemas.microsoft.com/office/powerpoint/2010/main" val="265488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21"/>
          </p:nvPr>
        </p:nvSpPr>
        <p:spPr>
          <a:xfrm>
            <a:off x="457200" y="2893189"/>
            <a:ext cx="8229600" cy="1607373"/>
          </a:xfrm>
        </p:spPr>
        <p:txBody>
          <a:bodyPr/>
          <a:lstStyle/>
          <a:p>
            <a:r>
              <a:rPr lang="en-GB" dirty="0"/>
              <a:t>Visual Studio lets you select the target device for a program when it runs</a:t>
            </a:r>
          </a:p>
          <a:p>
            <a:r>
              <a:rPr lang="en-GB" dirty="0"/>
              <a:t>The emulator is started the first time you deploy to it</a:t>
            </a:r>
          </a:p>
          <a:p>
            <a:pPr lvl="1"/>
            <a:r>
              <a:rPr lang="en-GB" sz="1400" dirty="0"/>
              <a:t>It will then remain running until you stop it, and maintain its own local storage during that time</a:t>
            </a:r>
          </a:p>
          <a:p>
            <a:r>
              <a:rPr lang="en-GB" dirty="0" smtClean="0"/>
              <a:t>Emulators provided for each of the new screen resolutions, plus WVGA 512MB to emulate reduced memory Windows Phone 7.5 devices</a:t>
            </a:r>
            <a:endParaRPr lang="en-GB" dirty="0"/>
          </a:p>
        </p:txBody>
      </p:sp>
      <p:sp>
        <p:nvSpPr>
          <p:cNvPr id="2" name="Title 1"/>
          <p:cNvSpPr>
            <a:spLocks noGrp="1"/>
          </p:cNvSpPr>
          <p:nvPr>
            <p:ph type="title"/>
          </p:nvPr>
        </p:nvSpPr>
        <p:spPr/>
        <p:txBody>
          <a:bodyPr/>
          <a:lstStyle/>
          <a:p>
            <a:r>
              <a:rPr lang="en-GB" dirty="0" smtClean="0"/>
              <a:t>Deploying to the Emulator</a:t>
            </a:r>
            <a:endParaRPr lang="en-GB" dirty="0"/>
          </a:p>
        </p:txBody>
      </p:sp>
      <p:sp>
        <p:nvSpPr>
          <p:cNvPr id="7" name="Text Placeholder 6"/>
          <p:cNvSpPr>
            <a:spLocks noGrp="1"/>
          </p:cNvSpPr>
          <p:nvPr>
            <p:ph type="body" sz="quarter" idx="17"/>
          </p:nvPr>
        </p:nvSpPr>
        <p:spPr/>
        <p:txBody>
          <a:bodyPr/>
          <a:lstStyle/>
          <a:p>
            <a:endParaRPr lang="en-GB"/>
          </a:p>
        </p:txBody>
      </p:sp>
      <p:sp>
        <p:nvSpPr>
          <p:cNvPr id="4" name="Slide Number Placeholder 3"/>
          <p:cNvSpPr>
            <a:spLocks noGrp="1"/>
          </p:cNvSpPr>
          <p:nvPr>
            <p:ph type="sldNum" sz="quarter" idx="20"/>
          </p:nvPr>
        </p:nvSpPr>
        <p:spPr>
          <a:prstGeom prst="rect">
            <a:avLst/>
          </a:prstGeom>
        </p:spPr>
        <p:txBody>
          <a:bodyPr lIns="64007" tIns="32005" rIns="64007" bIns="32005"/>
          <a:lstStyle/>
          <a:p>
            <a:fld id="{271031BA-9959-4FE2-909F-37D65262A7B4}" type="slidenum">
              <a:rPr lang="en-US" smtClean="0"/>
              <a:pPr/>
              <a:t>20</a:t>
            </a:fld>
            <a:endParaRPr lang="en-US" dirty="0"/>
          </a:p>
        </p:txBody>
      </p:sp>
      <p:pic>
        <p:nvPicPr>
          <p:cNvPr id="5" name="Picture 4"/>
          <p:cNvPicPr>
            <a:picLocks noChangeAspect="1"/>
          </p:cNvPicPr>
          <p:nvPr/>
        </p:nvPicPr>
        <p:blipFill>
          <a:blip r:embed="rId3"/>
          <a:stretch>
            <a:fillRect/>
          </a:stretch>
        </p:blipFill>
        <p:spPr>
          <a:xfrm>
            <a:off x="2994148" y="966626"/>
            <a:ext cx="3177737" cy="1769563"/>
          </a:xfrm>
          <a:prstGeom prst="rect">
            <a:avLst/>
          </a:prstGeom>
          <a:ln>
            <a:noFill/>
          </a:ln>
          <a:effectLst>
            <a:softEdge rad="112500"/>
          </a:effectLst>
        </p:spPr>
      </p:pic>
    </p:spTree>
    <p:extLst>
      <p:ext uri="{BB962C8B-B14F-4D97-AF65-F5344CB8AC3E}">
        <p14:creationId xmlns:p14="http://schemas.microsoft.com/office/powerpoint/2010/main" val="33739440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199" y="1767840"/>
            <a:ext cx="3292904" cy="772519"/>
          </a:xfrm>
        </p:spPr>
        <p:txBody>
          <a:bodyPr/>
          <a:lstStyle/>
          <a:p>
            <a:r>
              <a:rPr lang="en-US" dirty="0" smtClean="0"/>
              <a:t>DEMO</a:t>
            </a:r>
            <a:br>
              <a:rPr lang="en-US" dirty="0" smtClean="0"/>
            </a:br>
            <a:r>
              <a:rPr lang="en-US" dirty="0" smtClean="0"/>
              <a:t>Hello, World</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21</a:t>
            </a:fld>
            <a:endParaRPr lang="en-US" dirty="0"/>
          </a:p>
        </p:txBody>
      </p:sp>
    </p:spTree>
    <p:extLst>
      <p:ext uri="{BB962C8B-B14F-4D97-AF65-F5344CB8AC3E}">
        <p14:creationId xmlns:p14="http://schemas.microsoft.com/office/powerpoint/2010/main" val="209770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198" y="1767840"/>
            <a:ext cx="6452991" cy="772519"/>
          </a:xfrm>
        </p:spPr>
        <p:txBody>
          <a:bodyPr/>
          <a:lstStyle/>
          <a:p>
            <a:r>
              <a:rPr lang="en-US" dirty="0" smtClean="0"/>
              <a:t>DEMO</a:t>
            </a:r>
            <a:br>
              <a:rPr lang="en-US" dirty="0" smtClean="0"/>
            </a:br>
            <a:r>
              <a:rPr lang="en-US" dirty="0" smtClean="0"/>
              <a:t>Connecting to Windows Azure Mobile Services</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22</a:t>
            </a:fld>
            <a:endParaRPr lang="en-US" dirty="0"/>
          </a:p>
        </p:txBody>
      </p:sp>
    </p:spTree>
    <p:extLst>
      <p:ext uri="{BB962C8B-B14F-4D97-AF65-F5344CB8AC3E}">
        <p14:creationId xmlns:p14="http://schemas.microsoft.com/office/powerpoint/2010/main" val="1274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198" y="1767840"/>
            <a:ext cx="3186001" cy="384721"/>
          </a:xfrm>
        </p:spPr>
        <p:txBody>
          <a:bodyPr/>
          <a:lstStyle/>
          <a:p>
            <a:r>
              <a:rPr lang="en-GB" dirty="0" smtClean="0"/>
              <a:t>Advanced Features</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23</a:t>
            </a:fld>
            <a:endParaRPr lang="en-US" dirty="0"/>
          </a:p>
        </p:txBody>
      </p:sp>
    </p:spTree>
    <p:extLst>
      <p:ext uri="{BB962C8B-B14F-4D97-AF65-F5344CB8AC3E}">
        <p14:creationId xmlns:p14="http://schemas.microsoft.com/office/powerpoint/2010/main" val="403783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noChangeAspect="1"/>
          </p:cNvSpPr>
          <p:nvPr>
            <p:ph type="title"/>
          </p:nvPr>
        </p:nvSpPr>
        <p:spPr>
          <a:xfrm>
            <a:off x="457200" y="401955"/>
            <a:ext cx="8229600" cy="360548"/>
          </a:xfrm>
        </p:spPr>
        <p:txBody>
          <a:bodyPr/>
          <a:lstStyle/>
          <a:p>
            <a:r>
              <a:rPr lang="en-US" dirty="0" smtClean="0"/>
              <a:t>Tile Templates and Tile Sizes</a:t>
            </a:r>
            <a:endParaRPr lang="en-US" dirty="0"/>
          </a:p>
        </p:txBody>
      </p:sp>
      <p:sp>
        <p:nvSpPr>
          <p:cNvPr id="20" name="Text Placeholder 1"/>
          <p:cNvSpPr>
            <a:spLocks noGrp="1" noChangeAspect="1"/>
          </p:cNvSpPr>
          <p:nvPr>
            <p:ph idx="1"/>
          </p:nvPr>
        </p:nvSpPr>
        <p:spPr>
          <a:xfrm>
            <a:off x="457200" y="1135380"/>
            <a:ext cx="4476135" cy="3365183"/>
          </a:xfrm>
        </p:spPr>
        <p:txBody>
          <a:bodyPr/>
          <a:lstStyle/>
          <a:p>
            <a:pPr>
              <a:lnSpc>
                <a:spcPct val="125000"/>
              </a:lnSpc>
            </a:pPr>
            <a:r>
              <a:rPr lang="en-US" sz="1800" dirty="0"/>
              <a:t>Windows Phone 8 supports three Tile templates</a:t>
            </a:r>
          </a:p>
          <a:p>
            <a:pPr lvl="1">
              <a:lnSpc>
                <a:spcPct val="125000"/>
              </a:lnSpc>
            </a:pPr>
            <a:r>
              <a:rPr lang="en-US" dirty="0"/>
              <a:t>Flip – flips from front to </a:t>
            </a:r>
            <a:r>
              <a:rPr lang="en-US" dirty="0" smtClean="0"/>
              <a:t>back</a:t>
            </a:r>
            <a:endParaRPr lang="en-US" dirty="0"/>
          </a:p>
          <a:p>
            <a:pPr lvl="1">
              <a:lnSpc>
                <a:spcPct val="125000"/>
              </a:lnSpc>
            </a:pPr>
            <a:r>
              <a:rPr lang="en-US" dirty="0"/>
              <a:t>Iconic – clean iconic layout designed to reflect Windows Phone design principles</a:t>
            </a:r>
          </a:p>
          <a:p>
            <a:pPr lvl="1">
              <a:lnSpc>
                <a:spcPct val="125000"/>
              </a:lnSpc>
            </a:pPr>
            <a:r>
              <a:rPr lang="en-US" dirty="0"/>
              <a:t>Cycle – cycles through up to nine images</a:t>
            </a:r>
          </a:p>
          <a:p>
            <a:pPr marL="0" indent="0">
              <a:buNone/>
            </a:pPr>
            <a:endParaRPr lang="en-US" sz="1400" dirty="0" smtClean="0"/>
          </a:p>
        </p:txBody>
      </p:sp>
      <p:sp>
        <p:nvSpPr>
          <p:cNvPr id="21" name="Slide Number Placeholder 2"/>
          <p:cNvSpPr txBox="1">
            <a:spLocks noChangeAspect="1"/>
          </p:cNvSpPr>
          <p:nvPr/>
        </p:nvSpPr>
        <p:spPr>
          <a:xfrm>
            <a:off x="1143049" y="4814888"/>
            <a:ext cx="413147" cy="171450"/>
          </a:xfrm>
          <a:prstGeom prst="rect">
            <a:avLst/>
          </a:prstGeom>
        </p:spPr>
        <p:txBody>
          <a:bodyPr vert="horz" lIns="48006" tIns="24003" rIns="48006" bIns="24003" rtlCol="0" anchor="ctr"/>
          <a:lstStyle>
            <a:defPPr>
              <a:defRPr lang="en-US"/>
            </a:defPPr>
            <a:lvl1pPr marL="0" algn="r" defTabSz="1024128" rtl="0" eaLnBrk="1" latinLnBrk="0" hangingPunct="1">
              <a:defRPr lang="en-GB" sz="1000" kern="1200" spc="0" smtClean="0">
                <a:solidFill>
                  <a:schemeClr val="tx1">
                    <a:lumMod val="60000"/>
                    <a:lumOff val="40000"/>
                  </a:schemeClr>
                </a:solidFill>
                <a:latin typeface="+mn-lt"/>
                <a:ea typeface="+mn-ea"/>
                <a:cs typeface="+mn-cs"/>
              </a:defRPr>
            </a:lvl1pPr>
            <a:lvl2pPr marL="512064" algn="l" defTabSz="1024128" rtl="0" eaLnBrk="1" latinLnBrk="0" hangingPunct="1">
              <a:defRPr sz="2000" kern="1200">
                <a:solidFill>
                  <a:schemeClr val="tx1"/>
                </a:solidFill>
                <a:latin typeface="+mn-lt"/>
                <a:ea typeface="+mn-ea"/>
                <a:cs typeface="+mn-cs"/>
              </a:defRPr>
            </a:lvl2pPr>
            <a:lvl3pPr marL="1024128" algn="l" defTabSz="1024128" rtl="0" eaLnBrk="1" latinLnBrk="0" hangingPunct="1">
              <a:defRPr sz="2000" kern="1200">
                <a:solidFill>
                  <a:schemeClr val="tx1"/>
                </a:solidFill>
                <a:latin typeface="+mn-lt"/>
                <a:ea typeface="+mn-ea"/>
                <a:cs typeface="+mn-cs"/>
              </a:defRPr>
            </a:lvl3pPr>
            <a:lvl4pPr marL="1536192" algn="l" defTabSz="1024128" rtl="0" eaLnBrk="1" latinLnBrk="0" hangingPunct="1">
              <a:defRPr sz="2000" kern="1200">
                <a:solidFill>
                  <a:schemeClr val="tx1"/>
                </a:solidFill>
                <a:latin typeface="+mn-lt"/>
                <a:ea typeface="+mn-ea"/>
                <a:cs typeface="+mn-cs"/>
              </a:defRPr>
            </a:lvl4pPr>
            <a:lvl5pPr marL="2048256" algn="l" defTabSz="1024128" rtl="0" eaLnBrk="1" latinLnBrk="0" hangingPunct="1">
              <a:defRPr sz="2000" kern="1200">
                <a:solidFill>
                  <a:schemeClr val="tx1"/>
                </a:solidFill>
                <a:latin typeface="+mn-lt"/>
                <a:ea typeface="+mn-ea"/>
                <a:cs typeface="+mn-cs"/>
              </a:defRPr>
            </a:lvl5pPr>
            <a:lvl6pPr marL="2560320" algn="l" defTabSz="1024128" rtl="0" eaLnBrk="1" latinLnBrk="0" hangingPunct="1">
              <a:defRPr sz="2000" kern="1200">
                <a:solidFill>
                  <a:schemeClr val="tx1"/>
                </a:solidFill>
                <a:latin typeface="+mn-lt"/>
                <a:ea typeface="+mn-ea"/>
                <a:cs typeface="+mn-cs"/>
              </a:defRPr>
            </a:lvl6pPr>
            <a:lvl7pPr marL="3072384" algn="l" defTabSz="1024128" rtl="0" eaLnBrk="1" latinLnBrk="0" hangingPunct="1">
              <a:defRPr sz="2000" kern="1200">
                <a:solidFill>
                  <a:schemeClr val="tx1"/>
                </a:solidFill>
                <a:latin typeface="+mn-lt"/>
                <a:ea typeface="+mn-ea"/>
                <a:cs typeface="+mn-cs"/>
              </a:defRPr>
            </a:lvl7pPr>
            <a:lvl8pPr marL="3584448" algn="l" defTabSz="1024128" rtl="0" eaLnBrk="1" latinLnBrk="0" hangingPunct="1">
              <a:defRPr sz="2000" kern="1200">
                <a:solidFill>
                  <a:schemeClr val="tx1"/>
                </a:solidFill>
                <a:latin typeface="+mn-lt"/>
                <a:ea typeface="+mn-ea"/>
                <a:cs typeface="+mn-cs"/>
              </a:defRPr>
            </a:lvl8pPr>
            <a:lvl9pPr marL="4096512" algn="l" defTabSz="1024128" rtl="0" eaLnBrk="1" latinLnBrk="0" hangingPunct="1">
              <a:defRPr sz="2000" kern="1200">
                <a:solidFill>
                  <a:schemeClr val="tx1"/>
                </a:solidFill>
                <a:latin typeface="+mn-lt"/>
                <a:ea typeface="+mn-ea"/>
                <a:cs typeface="+mn-cs"/>
              </a:defRPr>
            </a:lvl9pPr>
          </a:lstStyle>
          <a:p>
            <a:fld id="{271031BA-9959-4FE2-909F-37D65262A7B4}" type="slidenum">
              <a:rPr lang="en-US" sz="750"/>
              <a:pPr/>
              <a:t>24</a:t>
            </a:fld>
            <a:endParaRPr lang="en-US" sz="750" dirty="0"/>
          </a:p>
        </p:txBody>
      </p:sp>
      <p:pic>
        <p:nvPicPr>
          <p:cNvPr id="3" name="Picture 2"/>
          <p:cNvPicPr>
            <a:picLocks noChangeAspect="1"/>
          </p:cNvPicPr>
          <p:nvPr/>
        </p:nvPicPr>
        <p:blipFill>
          <a:blip r:embed="rId3">
            <a:clrChange>
              <a:clrFrom>
                <a:srgbClr val="000000"/>
              </a:clrFrom>
              <a:clrTo>
                <a:srgbClr val="000000">
                  <a:alpha val="0"/>
                </a:srgbClr>
              </a:clrTo>
            </a:clrChange>
          </a:blip>
          <a:stretch>
            <a:fillRect/>
          </a:stretch>
        </p:blipFill>
        <p:spPr>
          <a:xfrm>
            <a:off x="5110316" y="1968657"/>
            <a:ext cx="3709834" cy="142788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0316" y="838062"/>
            <a:ext cx="3709834" cy="104464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0316" y="3482492"/>
            <a:ext cx="3709834" cy="1089969"/>
          </a:xfrm>
          <a:prstGeom prst="rect">
            <a:avLst/>
          </a:prstGeom>
        </p:spPr>
      </p:pic>
      <p:pic>
        <p:nvPicPr>
          <p:cNvPr id="2" name="Picture 1"/>
          <p:cNvPicPr>
            <a:picLocks noChangeAspect="1"/>
          </p:cNvPicPr>
          <p:nvPr/>
        </p:nvPicPr>
        <p:blipFill>
          <a:blip r:embed="rId6"/>
          <a:stretch>
            <a:fillRect/>
          </a:stretch>
        </p:blipFill>
        <p:spPr>
          <a:xfrm>
            <a:off x="5647394" y="840569"/>
            <a:ext cx="1027540" cy="1034256"/>
          </a:xfrm>
          <a:prstGeom prst="rect">
            <a:avLst/>
          </a:prstGeom>
        </p:spPr>
      </p:pic>
    </p:spTree>
    <p:extLst>
      <p:ext uri="{BB962C8B-B14F-4D97-AF65-F5344CB8AC3E}">
        <p14:creationId xmlns:p14="http://schemas.microsoft.com/office/powerpoint/2010/main" val="1683275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2"/>
          </p:nvPr>
        </p:nvSpPr>
        <p:spPr>
          <a:xfrm>
            <a:off x="4477846" y="1489048"/>
            <a:ext cx="3888914" cy="3021991"/>
          </a:xfrm>
        </p:spPr>
        <p:txBody>
          <a:bodyPr/>
          <a:lstStyle/>
          <a:p>
            <a:r>
              <a:rPr lang="en-GB" dirty="0" smtClean="0"/>
              <a:t>You can register your app as a lock screen provider, which enables:</a:t>
            </a:r>
          </a:p>
          <a:p>
            <a:pPr lvl="1"/>
            <a:r>
              <a:rPr lang="en-GB" dirty="0" smtClean="0"/>
              <a:t>User can select your app to show detailed status on the lock screen</a:t>
            </a:r>
          </a:p>
          <a:p>
            <a:pPr lvl="1"/>
            <a:r>
              <a:rPr lang="en-GB" dirty="0" smtClean="0"/>
              <a:t>Can select your app as one of the five apps to show quick status (icon and count)</a:t>
            </a:r>
          </a:p>
          <a:p>
            <a:pPr lvl="1"/>
            <a:r>
              <a:rPr lang="en-GB" dirty="0" smtClean="0"/>
              <a:t>Can select your </a:t>
            </a:r>
            <a:r>
              <a:rPr lang="en-GB" dirty="0"/>
              <a:t>app as the lock screen background image provider</a:t>
            </a:r>
            <a:endParaRPr lang="en-GB" dirty="0" smtClean="0"/>
          </a:p>
        </p:txBody>
      </p:sp>
      <p:sp>
        <p:nvSpPr>
          <p:cNvPr id="6" name="Slide Number Placeholder 5"/>
          <p:cNvSpPr>
            <a:spLocks noGrp="1"/>
          </p:cNvSpPr>
          <p:nvPr>
            <p:ph type="sldNum" sz="quarter" idx="20"/>
          </p:nvPr>
        </p:nvSpPr>
        <p:spPr/>
        <p:txBody>
          <a:bodyPr/>
          <a:lstStyle/>
          <a:p>
            <a:fld id="{B6F15528-21DE-4FAA-801E-634DDDAF4B2B}" type="slidenum">
              <a:rPr lang="en-US" smtClean="0">
                <a:solidFill>
                  <a:srgbClr val="787878">
                    <a:lumMod val="60000"/>
                    <a:lumOff val="40000"/>
                  </a:srgbClr>
                </a:solidFill>
              </a:rPr>
              <a:pPr/>
              <a:t>25</a:t>
            </a:fld>
            <a:endParaRPr lang="en-US">
              <a:solidFill>
                <a:srgbClr val="787878">
                  <a:lumMod val="60000"/>
                  <a:lumOff val="40000"/>
                </a:srgbClr>
              </a:solidFill>
            </a:endParaRPr>
          </a:p>
        </p:txBody>
      </p:sp>
      <p:sp>
        <p:nvSpPr>
          <p:cNvPr id="2" name="Title 1"/>
          <p:cNvSpPr>
            <a:spLocks noGrp="1"/>
          </p:cNvSpPr>
          <p:nvPr>
            <p:ph type="title"/>
          </p:nvPr>
        </p:nvSpPr>
        <p:spPr/>
        <p:txBody>
          <a:bodyPr/>
          <a:lstStyle/>
          <a:p>
            <a:r>
              <a:rPr lang="en-GB" dirty="0" smtClean="0"/>
              <a:t>Lock Screen on Windows Phone 8</a:t>
            </a:r>
            <a:endParaRPr lang="en-GB" dirty="0"/>
          </a:p>
        </p:txBody>
      </p:sp>
      <p:pic>
        <p:nvPicPr>
          <p:cNvPr id="8" name="Picture 7"/>
          <p:cNvPicPr>
            <a:picLocks noChangeAspect="1"/>
          </p:cNvPicPr>
          <p:nvPr/>
        </p:nvPicPr>
        <p:blipFill>
          <a:blip r:embed="rId2"/>
          <a:stretch>
            <a:fillRect/>
          </a:stretch>
        </p:blipFill>
        <p:spPr>
          <a:xfrm>
            <a:off x="457200" y="1489049"/>
            <a:ext cx="1757604" cy="292934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445" y="1491823"/>
            <a:ext cx="1755940" cy="2926566"/>
          </a:xfrm>
          <a:prstGeom prst="rect">
            <a:avLst/>
          </a:prstGeom>
        </p:spPr>
      </p:pic>
    </p:spTree>
    <p:extLst>
      <p:ext uri="{BB962C8B-B14F-4D97-AF65-F5344CB8AC3E}">
        <p14:creationId xmlns:p14="http://schemas.microsoft.com/office/powerpoint/2010/main" val="148015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429352"/>
            <a:ext cx="8229600" cy="2755900"/>
          </a:xfrm>
        </p:spPr>
        <p:txBody>
          <a:bodyPr/>
          <a:lstStyle/>
          <a:p>
            <a:r>
              <a:rPr lang="en-GB" dirty="0" smtClean="0"/>
              <a:t>Windows Phone 8 has new Maps controls</a:t>
            </a:r>
          </a:p>
          <a:p>
            <a:r>
              <a:rPr lang="en-GB" dirty="0" smtClean="0"/>
              <a:t>Bing Maps control from Windows Phone OS 7.1 is still supported, but deprecated</a:t>
            </a:r>
          </a:p>
          <a:p>
            <a:r>
              <a:rPr lang="en-GB" dirty="0" smtClean="0"/>
              <a:t>The new Maps controls use technology supplied by Nokia</a:t>
            </a:r>
          </a:p>
          <a:p>
            <a:r>
              <a:rPr lang="en-GB" dirty="0" smtClean="0"/>
              <a:t>New features:</a:t>
            </a:r>
          </a:p>
          <a:p>
            <a:pPr lvl="1">
              <a:lnSpc>
                <a:spcPct val="100000"/>
              </a:lnSpc>
            </a:pPr>
            <a:r>
              <a:rPr lang="en-GB" dirty="0" smtClean="0"/>
              <a:t>Vector-based for faster rendering</a:t>
            </a:r>
          </a:p>
          <a:p>
            <a:pPr lvl="1">
              <a:lnSpc>
                <a:spcPct val="100000"/>
              </a:lnSpc>
            </a:pPr>
            <a:r>
              <a:rPr lang="en-GB" dirty="0" smtClean="0"/>
              <a:t>Four cartographic map modes</a:t>
            </a:r>
          </a:p>
          <a:p>
            <a:pPr lvl="1">
              <a:lnSpc>
                <a:spcPct val="100000"/>
              </a:lnSpc>
            </a:pPr>
            <a:r>
              <a:rPr lang="en-GB" dirty="0" smtClean="0"/>
              <a:t>Light and dark </a:t>
            </a:r>
            <a:r>
              <a:rPr lang="en-GB" dirty="0" err="1" smtClean="0"/>
              <a:t>color</a:t>
            </a:r>
            <a:r>
              <a:rPr lang="en-GB" dirty="0" smtClean="0"/>
              <a:t> modes</a:t>
            </a:r>
          </a:p>
          <a:p>
            <a:pPr lvl="1">
              <a:lnSpc>
                <a:spcPct val="100000"/>
              </a:lnSpc>
            </a:pPr>
            <a:r>
              <a:rPr lang="en-GB" dirty="0" smtClean="0"/>
              <a:t>Display landmark and pedestrian features</a:t>
            </a:r>
            <a:endParaRPr lang="en-GB" dirty="0"/>
          </a:p>
        </p:txBody>
      </p:sp>
      <p:sp>
        <p:nvSpPr>
          <p:cNvPr id="3" name="Title 2"/>
          <p:cNvSpPr>
            <a:spLocks noGrp="1"/>
          </p:cNvSpPr>
          <p:nvPr>
            <p:ph type="title"/>
          </p:nvPr>
        </p:nvSpPr>
        <p:spPr/>
        <p:txBody>
          <a:bodyPr/>
          <a:lstStyle/>
          <a:p>
            <a:r>
              <a:rPr lang="en-GB" dirty="0" smtClean="0"/>
              <a:t>Maps</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26</a:t>
            </a:fld>
            <a:endParaRPr lang="en-US" dirty="0"/>
          </a:p>
        </p:txBody>
      </p:sp>
      <p:pic>
        <p:nvPicPr>
          <p:cNvPr id="8" name="Picture 7"/>
          <p:cNvPicPr>
            <a:picLocks noChangeAspect="1"/>
          </p:cNvPicPr>
          <p:nvPr/>
        </p:nvPicPr>
        <p:blipFill>
          <a:blip r:embed="rId2"/>
          <a:stretch>
            <a:fillRect/>
          </a:stretch>
        </p:blipFill>
        <p:spPr>
          <a:xfrm>
            <a:off x="5186853" y="2707355"/>
            <a:ext cx="3401575" cy="1706592"/>
          </a:xfrm>
          <a:prstGeom prst="rect">
            <a:avLst/>
          </a:prstGeom>
        </p:spPr>
      </p:pic>
    </p:spTree>
    <p:extLst>
      <p:ext uri="{BB962C8B-B14F-4D97-AF65-F5344CB8AC3E}">
        <p14:creationId xmlns:p14="http://schemas.microsoft.com/office/powerpoint/2010/main" val="363382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744663"/>
            <a:ext cx="5439103" cy="2755900"/>
          </a:xfrm>
        </p:spPr>
        <p:txBody>
          <a:bodyPr/>
          <a:lstStyle/>
          <a:p>
            <a:r>
              <a:rPr lang="en-GB" dirty="0" smtClean="0"/>
              <a:t>New Location API in the Windows Phone Runtime API set</a:t>
            </a:r>
          </a:p>
          <a:p>
            <a:pPr lvl="1"/>
            <a:r>
              <a:rPr lang="en-GB" dirty="0" smtClean="0"/>
              <a:t>Similar to Windows 8 Location API </a:t>
            </a:r>
          </a:p>
          <a:p>
            <a:r>
              <a:rPr lang="en-GB" dirty="0" smtClean="0"/>
              <a:t>Windows Phone OS 7.1 .NET Location API still supported</a:t>
            </a:r>
          </a:p>
          <a:p>
            <a:r>
              <a:rPr lang="en-GB" dirty="0" smtClean="0"/>
              <a:t>Background location-tracking apps</a:t>
            </a:r>
          </a:p>
          <a:p>
            <a:pPr lvl="1"/>
            <a:r>
              <a:rPr lang="en-GB" dirty="0" smtClean="0"/>
              <a:t>Run continuously in the background when the user navigates away from the app</a:t>
            </a:r>
          </a:p>
          <a:p>
            <a:pPr lvl="1"/>
            <a:r>
              <a:rPr lang="en-GB" dirty="0" smtClean="0"/>
              <a:t>Enables scenarios such as Run Trackers, turn-by-turn navigation</a:t>
            </a:r>
            <a:endParaRPr lang="en-GB" dirty="0"/>
          </a:p>
        </p:txBody>
      </p:sp>
      <p:sp>
        <p:nvSpPr>
          <p:cNvPr id="3" name="Title 2"/>
          <p:cNvSpPr>
            <a:spLocks noGrp="1"/>
          </p:cNvSpPr>
          <p:nvPr>
            <p:ph type="title"/>
          </p:nvPr>
        </p:nvSpPr>
        <p:spPr/>
        <p:txBody>
          <a:bodyPr/>
          <a:lstStyle/>
          <a:p>
            <a:r>
              <a:rPr lang="en-GB" dirty="0" smtClean="0"/>
              <a:t>Location and Location Tracking</a:t>
            </a:r>
            <a:endParaRPr lang="en-GB" dirty="0"/>
          </a:p>
        </p:txBody>
      </p:sp>
      <p:sp>
        <p:nvSpPr>
          <p:cNvPr id="7" name="Slide Number Placeholder 6"/>
          <p:cNvSpPr>
            <a:spLocks noGrp="1"/>
          </p:cNvSpPr>
          <p:nvPr>
            <p:ph type="sldNum" sz="quarter" idx="20"/>
          </p:nvPr>
        </p:nvSpPr>
        <p:spPr/>
        <p:txBody>
          <a:bodyPr/>
          <a:lstStyle/>
          <a:p>
            <a:fld id="{B6F15528-21DE-4FAA-801E-634DDDAF4B2B}" type="slidenum">
              <a:rPr lang="en-US" smtClean="0"/>
              <a:pPr/>
              <a:t>27</a:t>
            </a:fld>
            <a:endParaRPr lang="en-US" dirty="0"/>
          </a:p>
        </p:txBody>
      </p:sp>
      <p:grpSp>
        <p:nvGrpSpPr>
          <p:cNvPr id="15" name="Group 14"/>
          <p:cNvGrpSpPr/>
          <p:nvPr/>
        </p:nvGrpSpPr>
        <p:grpSpPr>
          <a:xfrm>
            <a:off x="6285684" y="925512"/>
            <a:ext cx="2858316" cy="3531936"/>
            <a:chOff x="5909086" y="-327490"/>
            <a:chExt cx="4045945" cy="5211962"/>
          </a:xfrm>
        </p:grpSpPr>
        <p:sp>
          <p:nvSpPr>
            <p:cNvPr id="9" name="Rectangle 8"/>
            <p:cNvSpPr/>
            <p:nvPr/>
          </p:nvSpPr>
          <p:spPr bwMode="auto">
            <a:xfrm>
              <a:off x="6453004" y="-45394"/>
              <a:ext cx="2193535" cy="423295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03738" y="260836"/>
              <a:ext cx="2024079" cy="3373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Oval 10"/>
            <p:cNvSpPr/>
            <p:nvPr/>
          </p:nvSpPr>
          <p:spPr bwMode="auto">
            <a:xfrm>
              <a:off x="5909086" y="4470482"/>
              <a:ext cx="3176754" cy="413990"/>
            </a:xfrm>
            <a:prstGeom prst="ellipse">
              <a:avLst/>
            </a:prstGeom>
            <a:solidFill>
              <a:schemeClr val="tx2">
                <a:alpha val="50000"/>
              </a:schemeClr>
            </a:solidFill>
            <a:ln>
              <a:noFill/>
              <a:headEnd type="none" w="med" len="med"/>
              <a:tailEnd type="none" w="med" len="med"/>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2" name="Picture 2" descr="http://blog.maps.nokia.com/wp-content/uploads/2012/02/WalkSegment_on_NokiaMaps.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453004" y="260835"/>
              <a:ext cx="2121255" cy="3432664"/>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Rectangle 12"/>
            <p:cNvSpPr/>
            <p:nvPr/>
          </p:nvSpPr>
          <p:spPr bwMode="auto">
            <a:xfrm>
              <a:off x="8732758" y="-327490"/>
              <a:ext cx="1222273" cy="49162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9510" y="-300037"/>
              <a:ext cx="2523392" cy="4800600"/>
            </a:xfrm>
            <a:prstGeom prst="rect">
              <a:avLst/>
            </a:prstGeom>
          </p:spPr>
        </p:pic>
      </p:grpSp>
    </p:spTree>
    <p:extLst>
      <p:ext uri="{BB962C8B-B14F-4D97-AF65-F5344CB8AC3E}">
        <p14:creationId xmlns:p14="http://schemas.microsoft.com/office/powerpoint/2010/main" val="250187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198" y="1767840"/>
            <a:ext cx="6452991" cy="772519"/>
          </a:xfrm>
        </p:spPr>
        <p:txBody>
          <a:bodyPr/>
          <a:lstStyle/>
          <a:p>
            <a:r>
              <a:rPr lang="en-US" dirty="0" smtClean="0"/>
              <a:t>DEMO</a:t>
            </a:r>
            <a:br>
              <a:rPr lang="en-US" dirty="0" smtClean="0"/>
            </a:br>
            <a:r>
              <a:rPr lang="en-US" dirty="0" smtClean="0"/>
              <a:t>Location and Maps: Run Tracker</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28</a:t>
            </a:fld>
            <a:endParaRPr lang="en-US" dirty="0"/>
          </a:p>
        </p:txBody>
      </p:sp>
    </p:spTree>
    <p:extLst>
      <p:ext uri="{BB962C8B-B14F-4D97-AF65-F5344CB8AC3E}">
        <p14:creationId xmlns:p14="http://schemas.microsoft.com/office/powerpoint/2010/main" val="298144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3610304" y="1347952"/>
            <a:ext cx="5076496" cy="3152611"/>
          </a:xfrm>
        </p:spPr>
        <p:txBody>
          <a:bodyPr/>
          <a:lstStyle/>
          <a:p>
            <a:r>
              <a:rPr lang="en-GB" dirty="0"/>
              <a:t>Windows Phone 8 </a:t>
            </a:r>
            <a:r>
              <a:rPr lang="en-GB" dirty="0" smtClean="0"/>
              <a:t>allows </a:t>
            </a:r>
            <a:r>
              <a:rPr lang="en-GB" dirty="0"/>
              <a:t>you to enable users to robustly interact with your app using their </a:t>
            </a:r>
            <a:r>
              <a:rPr lang="en-GB" dirty="0" smtClean="0"/>
              <a:t>voice </a:t>
            </a:r>
          </a:p>
          <a:p>
            <a:r>
              <a:rPr lang="en-GB" dirty="0" smtClean="0"/>
              <a:t>Two </a:t>
            </a:r>
            <a:r>
              <a:rPr lang="en-GB" dirty="0"/>
              <a:t>types of voice interaction are new: </a:t>
            </a:r>
          </a:p>
          <a:p>
            <a:pPr lvl="1"/>
            <a:r>
              <a:rPr lang="en-GB" sz="1400" b="1" dirty="0"/>
              <a:t>Voice </a:t>
            </a:r>
            <a:r>
              <a:rPr lang="en-GB" sz="1400" b="1" dirty="0" smtClean="0"/>
              <a:t>Commands</a:t>
            </a:r>
            <a:r>
              <a:rPr lang="en-GB" sz="1400" dirty="0"/>
              <a:t> </a:t>
            </a:r>
            <a:r>
              <a:rPr lang="en-GB" sz="1400" dirty="0" smtClean="0"/>
              <a:t>- </a:t>
            </a:r>
            <a:r>
              <a:rPr lang="en-GB" sz="1400" dirty="0"/>
              <a:t>Allows users to deep-link into your app by holding down the Start button and speaking a prefix you specify for your app, followed by a command that you define</a:t>
            </a:r>
            <a:r>
              <a:rPr lang="en-GB" sz="1400" dirty="0" smtClean="0"/>
              <a:t>.</a:t>
            </a:r>
          </a:p>
          <a:p>
            <a:pPr lvl="1"/>
            <a:r>
              <a:rPr lang="en-GB" sz="1400" b="1" dirty="0"/>
              <a:t>Speech Recognition and Text-to-Speech </a:t>
            </a:r>
            <a:r>
              <a:rPr lang="en-GB" sz="1400" b="1" dirty="0" smtClean="0"/>
              <a:t>APIs</a:t>
            </a:r>
            <a:r>
              <a:rPr lang="en-GB" sz="1400" dirty="0"/>
              <a:t> </a:t>
            </a:r>
            <a:r>
              <a:rPr lang="en-GB" sz="1400" dirty="0" smtClean="0"/>
              <a:t>- While </a:t>
            </a:r>
            <a:r>
              <a:rPr lang="en-GB" sz="1400" dirty="0"/>
              <a:t>in the context of your app, allow users to provide input using their voice, and readout text to users via text-to-speech</a:t>
            </a:r>
          </a:p>
          <a:p>
            <a:endParaRPr lang="en-GB" dirty="0"/>
          </a:p>
        </p:txBody>
      </p:sp>
      <p:sp>
        <p:nvSpPr>
          <p:cNvPr id="3" name="Title 2"/>
          <p:cNvSpPr>
            <a:spLocks noGrp="1"/>
          </p:cNvSpPr>
          <p:nvPr>
            <p:ph type="title"/>
          </p:nvPr>
        </p:nvSpPr>
        <p:spPr/>
        <p:txBody>
          <a:bodyPr/>
          <a:lstStyle/>
          <a:p>
            <a:r>
              <a:rPr lang="en-GB" dirty="0" smtClean="0"/>
              <a:t>Speech</a:t>
            </a:r>
            <a:endParaRPr lang="en-GB" dirty="0"/>
          </a:p>
        </p:txBody>
      </p:sp>
      <p:sp>
        <p:nvSpPr>
          <p:cNvPr id="4" name="Text Placeholder 3"/>
          <p:cNvSpPr>
            <a:spLocks noGrp="1"/>
          </p:cNvSpPr>
          <p:nvPr>
            <p:ph type="body" sz="quarter" idx="17"/>
          </p:nvPr>
        </p:nvSpPr>
        <p:spPr/>
        <p:txBody>
          <a:bodyPr/>
          <a:lstStyle/>
          <a:p>
            <a:endParaRPr lang="en-GB"/>
          </a:p>
        </p:txBody>
      </p:sp>
      <p:sp>
        <p:nvSpPr>
          <p:cNvPr id="7" name="Slide Number Placeholder 6"/>
          <p:cNvSpPr>
            <a:spLocks noGrp="1"/>
          </p:cNvSpPr>
          <p:nvPr>
            <p:ph type="sldNum" sz="quarter" idx="20"/>
          </p:nvPr>
        </p:nvSpPr>
        <p:spPr/>
        <p:txBody>
          <a:bodyPr/>
          <a:lstStyle/>
          <a:p>
            <a:fld id="{B6F15528-21DE-4FAA-801E-634DDDAF4B2B}" type="slidenum">
              <a:rPr lang="en-US" smtClean="0"/>
              <a:pPr/>
              <a:t>29</a:t>
            </a:fld>
            <a:endParaRPr lang="en-US" dirty="0"/>
          </a:p>
        </p:txBody>
      </p:sp>
      <p:pic>
        <p:nvPicPr>
          <p:cNvPr id="8" name="Picture 7"/>
          <p:cNvPicPr>
            <a:picLocks noChangeAspect="1"/>
          </p:cNvPicPr>
          <p:nvPr/>
        </p:nvPicPr>
        <p:blipFill>
          <a:blip r:embed="rId3"/>
          <a:stretch>
            <a:fillRect/>
          </a:stretch>
        </p:blipFill>
        <p:spPr>
          <a:xfrm>
            <a:off x="1108980" y="1228966"/>
            <a:ext cx="1847462" cy="3344272"/>
          </a:xfrm>
          <a:prstGeom prst="rect">
            <a:avLst/>
          </a:prstGeom>
        </p:spPr>
      </p:pic>
    </p:spTree>
    <p:extLst>
      <p:ext uri="{BB962C8B-B14F-4D97-AF65-F5344CB8AC3E}">
        <p14:creationId xmlns:p14="http://schemas.microsoft.com/office/powerpoint/2010/main" val="15483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fld id="{B6F15528-21DE-4FAA-801E-634DDDAF4B2B}" type="slidenum">
              <a:rPr lang="en-US" smtClean="0"/>
              <a:pPr/>
              <a:t>3</a:t>
            </a:fld>
            <a:endParaRPr lang="en-US" dirty="0"/>
          </a:p>
        </p:txBody>
      </p:sp>
      <p:sp>
        <p:nvSpPr>
          <p:cNvPr id="2" name="Title 1"/>
          <p:cNvSpPr>
            <a:spLocks noGrp="1"/>
          </p:cNvSpPr>
          <p:nvPr>
            <p:ph type="title"/>
          </p:nvPr>
        </p:nvSpPr>
        <p:spPr>
          <a:xfrm>
            <a:off x="457200" y="401955"/>
            <a:ext cx="8229600" cy="384721"/>
          </a:xfrm>
        </p:spPr>
        <p:txBody>
          <a:bodyPr/>
          <a:lstStyle/>
          <a:p>
            <a:r>
              <a:rPr lang="en-US" dirty="0" smtClean="0"/>
              <a:t>Code </a:t>
            </a:r>
            <a:r>
              <a:rPr lang="en-US" dirty="0" smtClean="0"/>
              <a:t>Samples and Lab</a:t>
            </a:r>
            <a:endParaRPr lang="en-US" dirty="0"/>
          </a:p>
        </p:txBody>
      </p:sp>
      <p:sp>
        <p:nvSpPr>
          <p:cNvPr id="6" name="Text Placeholder 5"/>
          <p:cNvSpPr>
            <a:spLocks noGrp="1"/>
          </p:cNvSpPr>
          <p:nvPr>
            <p:ph type="body" sz="quarter" idx="21"/>
          </p:nvPr>
        </p:nvSpPr>
        <p:spPr/>
        <p:txBody>
          <a:bodyPr/>
          <a:lstStyle/>
          <a:p>
            <a:r>
              <a:rPr lang="en-US" dirty="0" smtClean="0"/>
              <a:t>http</a:t>
            </a:r>
            <a:r>
              <a:rPr lang="en-US" dirty="0"/>
              <a:t>://</a:t>
            </a:r>
            <a:r>
              <a:rPr lang="en-US" dirty="0" err="1"/>
              <a:t>s.sashag.net</a:t>
            </a:r>
            <a:r>
              <a:rPr lang="en-US" dirty="0"/>
              <a:t>/introwp8</a:t>
            </a:r>
          </a:p>
        </p:txBody>
      </p:sp>
    </p:spTree>
    <p:extLst>
      <p:ext uri="{BB962C8B-B14F-4D97-AF65-F5344CB8AC3E}">
        <p14:creationId xmlns:p14="http://schemas.microsoft.com/office/powerpoint/2010/main" val="305046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198" y="1767840"/>
            <a:ext cx="6452991" cy="772519"/>
          </a:xfrm>
        </p:spPr>
        <p:txBody>
          <a:bodyPr/>
          <a:lstStyle/>
          <a:p>
            <a:r>
              <a:rPr lang="en-US" dirty="0" smtClean="0"/>
              <a:t>DEMO</a:t>
            </a:r>
            <a:br>
              <a:rPr lang="en-US" dirty="0" smtClean="0"/>
            </a:br>
            <a:r>
              <a:rPr lang="en-US" dirty="0" smtClean="0"/>
              <a:t>Voice Commands: </a:t>
            </a:r>
            <a:r>
              <a:rPr lang="en-US" dirty="0" err="1" smtClean="0"/>
              <a:t>Contoso</a:t>
            </a:r>
            <a:r>
              <a:rPr lang="en-US" dirty="0" smtClean="0"/>
              <a:t> Cookbook</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30</a:t>
            </a:fld>
            <a:endParaRPr lang="en-US" dirty="0"/>
          </a:p>
        </p:txBody>
      </p:sp>
    </p:spTree>
    <p:extLst>
      <p:ext uri="{BB962C8B-B14F-4D97-AF65-F5344CB8AC3E}">
        <p14:creationId xmlns:p14="http://schemas.microsoft.com/office/powerpoint/2010/main" val="421061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198" y="1767840"/>
            <a:ext cx="6452991" cy="772519"/>
          </a:xfrm>
        </p:spPr>
        <p:txBody>
          <a:bodyPr/>
          <a:lstStyle/>
          <a:p>
            <a:r>
              <a:rPr lang="en-US" dirty="0" smtClean="0"/>
              <a:t>LAB</a:t>
            </a:r>
            <a:br>
              <a:rPr lang="en-US" dirty="0" smtClean="0"/>
            </a:br>
            <a:r>
              <a:rPr lang="en-US" dirty="0" smtClean="0"/>
              <a:t>TBD</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31</a:t>
            </a:fld>
            <a:endParaRPr lang="en-US" dirty="0"/>
          </a:p>
        </p:txBody>
      </p:sp>
    </p:spTree>
    <p:extLst>
      <p:ext uri="{BB962C8B-B14F-4D97-AF65-F5344CB8AC3E}">
        <p14:creationId xmlns:p14="http://schemas.microsoft.com/office/powerpoint/2010/main" val="309888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20"/>
          </p:nvPr>
        </p:nvSpPr>
        <p:spPr/>
        <p:txBody>
          <a:bodyPr/>
          <a:lstStyle/>
          <a:p>
            <a:fld id="{B6F15528-21DE-4FAA-801E-634DDDAF4B2B}" type="slidenum">
              <a:rPr lang="en-US" smtClean="0"/>
              <a:pPr/>
              <a:t>32</a:t>
            </a:fld>
            <a:endParaRPr lang="en-US" dirty="0"/>
          </a:p>
        </p:txBody>
      </p:sp>
      <p:sp>
        <p:nvSpPr>
          <p:cNvPr id="8" name="Title 7"/>
          <p:cNvSpPr>
            <a:spLocks noGrp="1"/>
          </p:cNvSpPr>
          <p:nvPr>
            <p:ph type="title"/>
          </p:nvPr>
        </p:nvSpPr>
        <p:spPr/>
        <p:txBody>
          <a:bodyPr/>
          <a:lstStyle/>
          <a:p>
            <a:r>
              <a:rPr lang="en-GB" dirty="0" smtClean="0"/>
              <a:t>Summary</a:t>
            </a:r>
            <a:endParaRPr lang="en-GB" dirty="0"/>
          </a:p>
        </p:txBody>
      </p:sp>
      <p:sp>
        <p:nvSpPr>
          <p:cNvPr id="2" name="Text Placeholder 1"/>
          <p:cNvSpPr>
            <a:spLocks noGrp="1"/>
          </p:cNvSpPr>
          <p:nvPr>
            <p:ph type="body" sz="quarter" idx="22"/>
          </p:nvPr>
        </p:nvSpPr>
        <p:spPr/>
        <p:txBody>
          <a:bodyPr/>
          <a:lstStyle/>
          <a:p>
            <a:r>
              <a:rPr lang="en-US" dirty="0" smtClean="0"/>
              <a:t>Workshop:</a:t>
            </a:r>
          </a:p>
          <a:p>
            <a:r>
              <a:rPr lang="en-US" dirty="0" smtClean="0"/>
              <a:t>Introduction to Windows Phone 8 Development</a:t>
            </a:r>
            <a:endParaRPr lang="en-US" dirty="0"/>
          </a:p>
        </p:txBody>
      </p:sp>
      <p:sp>
        <p:nvSpPr>
          <p:cNvPr id="3" name="Text Placeholder 2"/>
          <p:cNvSpPr>
            <a:spLocks noGrp="1"/>
          </p:cNvSpPr>
          <p:nvPr>
            <p:ph type="body" sz="quarter" idx="23"/>
          </p:nvPr>
        </p:nvSpPr>
        <p:spPr/>
        <p:txBody>
          <a:bodyPr/>
          <a:lstStyle/>
          <a:p>
            <a:r>
              <a:rPr lang="en-GB" dirty="0"/>
              <a:t>Windows Phone 8 has very many new features</a:t>
            </a:r>
          </a:p>
          <a:p>
            <a:r>
              <a:rPr lang="en-GB" dirty="0"/>
              <a:t>The shared core means that </a:t>
            </a:r>
            <a:r>
              <a:rPr lang="en-GB" dirty="0" smtClean="0"/>
              <a:t>components </a:t>
            </a:r>
            <a:r>
              <a:rPr lang="en-GB" dirty="0"/>
              <a:t>of the OS are the same between Windows 8 and </a:t>
            </a:r>
            <a:r>
              <a:rPr lang="en-GB" dirty="0" smtClean="0"/>
              <a:t>WP8</a:t>
            </a:r>
            <a:endParaRPr lang="en-GB" dirty="0"/>
          </a:p>
          <a:p>
            <a:r>
              <a:rPr lang="en-GB" dirty="0"/>
              <a:t>Windows Phone 8 supports </a:t>
            </a:r>
            <a:r>
              <a:rPr lang="en-GB" dirty="0" err="1"/>
              <a:t>XAML+managed</a:t>
            </a:r>
            <a:r>
              <a:rPr lang="en-GB" dirty="0"/>
              <a:t>, </a:t>
            </a:r>
            <a:r>
              <a:rPr lang="en-GB" dirty="0" err="1"/>
              <a:t>XNA+managed</a:t>
            </a:r>
            <a:r>
              <a:rPr lang="en-GB" dirty="0"/>
              <a:t>, Direct3D+native app development, and hybrids of those</a:t>
            </a:r>
          </a:p>
          <a:p>
            <a:r>
              <a:rPr lang="en-GB" dirty="0"/>
              <a:t>Apps built for Windows Phone OS 7.1 in general run without modification or recompilation on Windows Phone </a:t>
            </a:r>
            <a:r>
              <a:rPr lang="en-GB" dirty="0" smtClean="0"/>
              <a:t>8</a:t>
            </a:r>
            <a:endParaRPr lang="en-GB" dirty="0"/>
          </a:p>
        </p:txBody>
      </p:sp>
    </p:spTree>
    <p:extLst>
      <p:ext uri="{BB962C8B-B14F-4D97-AF65-F5344CB8AC3E}">
        <p14:creationId xmlns:p14="http://schemas.microsoft.com/office/powerpoint/2010/main" val="163252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Questions?</a:t>
            </a:r>
            <a:endParaRPr lang="en-US" dirty="0"/>
          </a:p>
        </p:txBody>
      </p:sp>
      <p:sp>
        <p:nvSpPr>
          <p:cNvPr id="5" name="Slide Number Placeholder 4"/>
          <p:cNvSpPr>
            <a:spLocks noGrp="1"/>
          </p:cNvSpPr>
          <p:nvPr>
            <p:ph type="sldNum" sz="quarter" idx="20"/>
          </p:nvPr>
        </p:nvSpPr>
        <p:spPr/>
        <p:txBody>
          <a:bodyPr/>
          <a:lstStyle/>
          <a:p>
            <a:fld id="{B6F15528-21DE-4FAA-801E-634DDDAF4B2B}" type="slidenum">
              <a:rPr lang="en-US" smtClean="0"/>
              <a:pPr/>
              <a:t>33</a:t>
            </a:fld>
            <a:endParaRPr lang="en-US" dirty="0"/>
          </a:p>
        </p:txBody>
      </p:sp>
      <p:sp>
        <p:nvSpPr>
          <p:cNvPr id="3" name="Text Placeholder 2"/>
          <p:cNvSpPr>
            <a:spLocks noGrp="1"/>
          </p:cNvSpPr>
          <p:nvPr>
            <p:ph type="body" sz="quarter" idx="26"/>
          </p:nvPr>
        </p:nvSpPr>
        <p:spPr/>
        <p:txBody>
          <a:bodyPr/>
          <a:lstStyle/>
          <a:p>
            <a:r>
              <a:rPr lang="en-US" sz="1800" dirty="0" smtClean="0"/>
              <a:t>Sasha Goldshtein</a:t>
            </a:r>
          </a:p>
          <a:p>
            <a:r>
              <a:rPr lang="en-US" sz="1800" dirty="0" err="1" smtClean="0"/>
              <a:t>blog.sashag.net</a:t>
            </a:r>
            <a:endParaRPr lang="en-US" sz="1800" dirty="0" smtClean="0"/>
          </a:p>
          <a:p>
            <a:r>
              <a:rPr lang="en-US" sz="1800" dirty="0" smtClean="0"/>
              <a:t>@</a:t>
            </a:r>
            <a:r>
              <a:rPr lang="en-US" sz="1800" dirty="0" err="1" smtClean="0"/>
              <a:t>goldshtn</a:t>
            </a:r>
            <a:endParaRPr lang="en-US" sz="1800" dirty="0" smtClean="0"/>
          </a:p>
          <a:p>
            <a:endParaRPr lang="en-US" sz="1800" dirty="0"/>
          </a:p>
          <a:p>
            <a:r>
              <a:rPr lang="en-US" sz="1800" dirty="0" smtClean="0"/>
              <a:t>Code Samples and Lab:</a:t>
            </a:r>
            <a:br>
              <a:rPr lang="en-US" sz="1800" dirty="0" smtClean="0"/>
            </a:br>
            <a:r>
              <a:rPr lang="en-US" sz="1800" dirty="0" smtClean="0"/>
              <a:t>http</a:t>
            </a:r>
            <a:r>
              <a:rPr lang="en-US" sz="1800" dirty="0"/>
              <a:t>://</a:t>
            </a:r>
            <a:r>
              <a:rPr lang="en-US" sz="1800" dirty="0" err="1"/>
              <a:t>s.sashag.net</a:t>
            </a:r>
            <a:r>
              <a:rPr lang="en-US" sz="1800" dirty="0"/>
              <a:t>/introwp8</a:t>
            </a:r>
          </a:p>
        </p:txBody>
      </p:sp>
    </p:spTree>
    <p:extLst>
      <p:ext uri="{BB962C8B-B14F-4D97-AF65-F5344CB8AC3E}">
        <p14:creationId xmlns:p14="http://schemas.microsoft.com/office/powerpoint/2010/main" val="338648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401955"/>
            <a:ext cx="8229600" cy="384721"/>
          </a:xfrm>
        </p:spPr>
        <p:txBody>
          <a:bodyPr/>
          <a:lstStyle/>
          <a:p>
            <a:r>
              <a:rPr lang="en-US" dirty="0" smtClean="0"/>
              <a:t>New </a:t>
            </a:r>
            <a:r>
              <a:rPr lang="en-US" dirty="0" smtClean="0"/>
              <a:t>Windows Phone 8 </a:t>
            </a:r>
            <a:r>
              <a:rPr lang="en-US" dirty="0" smtClean="0"/>
              <a:t>Hardware</a:t>
            </a:r>
            <a:endParaRPr lang="en-US" dirty="0"/>
          </a:p>
        </p:txBody>
      </p:sp>
      <p:sp>
        <p:nvSpPr>
          <p:cNvPr id="11" name="Text Placeholder 10"/>
          <p:cNvSpPr>
            <a:spLocks noGrp="1"/>
          </p:cNvSpPr>
          <p:nvPr>
            <p:ph type="body" sz="quarter" idx="17"/>
          </p:nvPr>
        </p:nvSpPr>
        <p:spPr/>
        <p:txBody>
          <a:bodyPr/>
          <a:lstStyle/>
          <a:p>
            <a:r>
              <a:rPr lang="en-US" dirty="0" smtClean="0"/>
              <a:t>Beautiful new hardware from Nokia, </a:t>
            </a:r>
            <a:r>
              <a:rPr lang="en-US" smtClean="0"/>
              <a:t>HTC, Samsung </a:t>
            </a:r>
            <a:r>
              <a:rPr lang="en-US" dirty="0" smtClean="0"/>
              <a:t>and more…</a:t>
            </a:r>
            <a:endParaRPr lang="en-US" dirty="0"/>
          </a:p>
        </p:txBody>
      </p:sp>
      <p:sp>
        <p:nvSpPr>
          <p:cNvPr id="4" name="Slide Number Placeholder 3"/>
          <p:cNvSpPr>
            <a:spLocks noGrp="1"/>
          </p:cNvSpPr>
          <p:nvPr>
            <p:ph type="sldNum" sz="quarter" idx="20"/>
          </p:nvPr>
        </p:nvSpPr>
        <p:spPr/>
        <p:txBody>
          <a:bodyPr/>
          <a:lstStyle/>
          <a:p>
            <a:fld id="{B6F15528-21DE-4FAA-801E-634DDDAF4B2B}" type="slidenum">
              <a:rPr lang="en-US" smtClean="0"/>
              <a:pPr/>
              <a:t>4</a:t>
            </a:fld>
            <a:endParaRPr lang="en-US" dirty="0"/>
          </a:p>
        </p:txBody>
      </p:sp>
      <p:pic>
        <p:nvPicPr>
          <p:cNvPr id="5" name="Picture 4"/>
          <p:cNvPicPr>
            <a:picLocks noChangeAspect="1"/>
          </p:cNvPicPr>
          <p:nvPr/>
        </p:nvPicPr>
        <p:blipFill rotWithShape="1">
          <a:blip r:embed="rId2"/>
          <a:srcRect l="16207" r="15401"/>
          <a:stretch/>
        </p:blipFill>
        <p:spPr>
          <a:xfrm>
            <a:off x="3791608" y="1233278"/>
            <a:ext cx="2065282" cy="3188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3"/>
          <a:stretch>
            <a:fillRect/>
          </a:stretch>
        </p:blipFill>
        <p:spPr>
          <a:xfrm>
            <a:off x="6168262" y="1233278"/>
            <a:ext cx="2218993" cy="333564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2785" y="1553313"/>
            <a:ext cx="1495425" cy="26955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898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401955"/>
            <a:ext cx="8229600" cy="360548"/>
          </a:xfrm>
        </p:spPr>
        <p:txBody>
          <a:bodyPr/>
          <a:lstStyle/>
          <a:p>
            <a:r>
              <a:rPr lang="en-GB" dirty="0" smtClean="0"/>
              <a:t>3 Screen Resolutions</a:t>
            </a:r>
            <a:endParaRPr lang="en-GB" dirty="0"/>
          </a:p>
        </p:txBody>
      </p:sp>
      <p:pic>
        <p:nvPicPr>
          <p:cNvPr id="8" name="Picture 7"/>
          <p:cNvPicPr>
            <a:picLocks noChangeAspect="1"/>
          </p:cNvPicPr>
          <p:nvPr/>
        </p:nvPicPr>
        <p:blipFill>
          <a:blip r:embed="rId2"/>
          <a:stretch>
            <a:fillRect/>
          </a:stretch>
        </p:blipFill>
        <p:spPr>
          <a:xfrm>
            <a:off x="1719975" y="1744662"/>
            <a:ext cx="1306312" cy="2355959"/>
          </a:xfrm>
          <a:prstGeom prst="rect">
            <a:avLst/>
          </a:prstGeom>
        </p:spPr>
      </p:pic>
      <p:grpSp>
        <p:nvGrpSpPr>
          <p:cNvPr id="12" name="Group 11"/>
          <p:cNvGrpSpPr/>
          <p:nvPr/>
        </p:nvGrpSpPr>
        <p:grpSpPr>
          <a:xfrm>
            <a:off x="3672203" y="1626844"/>
            <a:ext cx="1396808" cy="2473777"/>
            <a:chOff x="3353217" y="1347948"/>
            <a:chExt cx="1526279" cy="2752674"/>
          </a:xfrm>
        </p:grpSpPr>
        <p:pic>
          <p:nvPicPr>
            <p:cNvPr id="9" name="Picture 8"/>
            <p:cNvPicPr>
              <a:picLocks noChangeAspect="1"/>
            </p:cNvPicPr>
            <p:nvPr/>
          </p:nvPicPr>
          <p:blipFill>
            <a:blip r:embed="rId2"/>
            <a:stretch>
              <a:fillRect/>
            </a:stretch>
          </p:blipFill>
          <p:spPr>
            <a:xfrm>
              <a:off x="3353217" y="1347948"/>
              <a:ext cx="1526279" cy="275267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306" y="1587405"/>
              <a:ext cx="1296284" cy="2160472"/>
            </a:xfrm>
            <a:prstGeom prst="rect">
              <a:avLst/>
            </a:prstGeom>
          </p:spPr>
        </p:pic>
      </p:grpSp>
      <p:grpSp>
        <p:nvGrpSpPr>
          <p:cNvPr id="14" name="Group 13"/>
          <p:cNvGrpSpPr/>
          <p:nvPr/>
        </p:nvGrpSpPr>
        <p:grpSpPr>
          <a:xfrm>
            <a:off x="5714927" y="1159218"/>
            <a:ext cx="1566740" cy="2941403"/>
            <a:chOff x="5392410" y="1159218"/>
            <a:chExt cx="1566740" cy="2941403"/>
          </a:xfrm>
        </p:grpSpPr>
        <p:pic>
          <p:nvPicPr>
            <p:cNvPr id="10" name="Picture 9"/>
            <p:cNvPicPr>
              <a:picLocks noChangeAspect="1"/>
            </p:cNvPicPr>
            <p:nvPr/>
          </p:nvPicPr>
          <p:blipFill>
            <a:blip r:embed="rId2"/>
            <a:stretch>
              <a:fillRect/>
            </a:stretch>
          </p:blipFill>
          <p:spPr>
            <a:xfrm>
              <a:off x="5392410" y="1159218"/>
              <a:ext cx="1566740" cy="2941403"/>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6860" y="1364132"/>
              <a:ext cx="1341413" cy="2384734"/>
            </a:xfrm>
            <a:prstGeom prst="rect">
              <a:avLst/>
            </a:prstGeom>
          </p:spPr>
        </p:pic>
      </p:grpSp>
      <p:sp>
        <p:nvSpPr>
          <p:cNvPr id="15" name="TextBox 14"/>
          <p:cNvSpPr txBox="1"/>
          <p:nvPr/>
        </p:nvSpPr>
        <p:spPr>
          <a:xfrm>
            <a:off x="1978369" y="4142430"/>
            <a:ext cx="1128974" cy="738664"/>
          </a:xfrm>
          <a:prstGeom prst="rect">
            <a:avLst/>
          </a:prstGeom>
          <a:noFill/>
        </p:spPr>
        <p:txBody>
          <a:bodyPr wrap="square" lIns="0" tIns="0" rIns="0" bIns="0" rtlCol="0">
            <a:spAutoFit/>
          </a:bodyPr>
          <a:lstStyle/>
          <a:p>
            <a:r>
              <a:rPr lang="en-GB" sz="1600" dirty="0" smtClean="0">
                <a:solidFill>
                  <a:schemeClr val="tx2"/>
                </a:solidFill>
              </a:rPr>
              <a:t>WVGA</a:t>
            </a:r>
          </a:p>
          <a:p>
            <a:r>
              <a:rPr lang="en-GB" sz="1600" dirty="0" smtClean="0">
                <a:solidFill>
                  <a:schemeClr val="tx2"/>
                </a:solidFill>
              </a:rPr>
              <a:t>800 x 480</a:t>
            </a:r>
          </a:p>
          <a:p>
            <a:r>
              <a:rPr lang="en-GB" sz="1600" dirty="0" smtClean="0">
                <a:solidFill>
                  <a:schemeClr val="tx2"/>
                </a:solidFill>
              </a:rPr>
              <a:t>15:9</a:t>
            </a:r>
          </a:p>
        </p:txBody>
      </p:sp>
      <p:sp>
        <p:nvSpPr>
          <p:cNvPr id="16" name="TextBox 15"/>
          <p:cNvSpPr txBox="1"/>
          <p:nvPr/>
        </p:nvSpPr>
        <p:spPr>
          <a:xfrm>
            <a:off x="4064025" y="4142430"/>
            <a:ext cx="1128974" cy="738664"/>
          </a:xfrm>
          <a:prstGeom prst="rect">
            <a:avLst/>
          </a:prstGeom>
          <a:noFill/>
        </p:spPr>
        <p:txBody>
          <a:bodyPr wrap="square" lIns="0" tIns="0" rIns="0" bIns="0" rtlCol="0">
            <a:spAutoFit/>
          </a:bodyPr>
          <a:lstStyle/>
          <a:p>
            <a:r>
              <a:rPr lang="en-GB" sz="1600" dirty="0" smtClean="0">
                <a:solidFill>
                  <a:schemeClr val="tx2"/>
                </a:solidFill>
              </a:rPr>
              <a:t>WXGA</a:t>
            </a:r>
          </a:p>
          <a:p>
            <a:r>
              <a:rPr lang="en-GB" sz="1600" dirty="0" smtClean="0">
                <a:solidFill>
                  <a:schemeClr val="tx2"/>
                </a:solidFill>
              </a:rPr>
              <a:t>1280 x 768</a:t>
            </a:r>
          </a:p>
          <a:p>
            <a:r>
              <a:rPr lang="en-GB" sz="1600" dirty="0" smtClean="0">
                <a:solidFill>
                  <a:schemeClr val="tx2"/>
                </a:solidFill>
              </a:rPr>
              <a:t>15:9</a:t>
            </a:r>
          </a:p>
        </p:txBody>
      </p:sp>
      <p:sp>
        <p:nvSpPr>
          <p:cNvPr id="17" name="TextBox 16"/>
          <p:cNvSpPr txBox="1"/>
          <p:nvPr/>
        </p:nvSpPr>
        <p:spPr>
          <a:xfrm>
            <a:off x="6149681" y="4142430"/>
            <a:ext cx="1128974" cy="738664"/>
          </a:xfrm>
          <a:prstGeom prst="rect">
            <a:avLst/>
          </a:prstGeom>
          <a:noFill/>
        </p:spPr>
        <p:txBody>
          <a:bodyPr wrap="square" lIns="0" tIns="0" rIns="0" bIns="0" rtlCol="0">
            <a:spAutoFit/>
          </a:bodyPr>
          <a:lstStyle/>
          <a:p>
            <a:r>
              <a:rPr lang="en-GB" sz="1600" dirty="0" smtClean="0">
                <a:solidFill>
                  <a:schemeClr val="tx2"/>
                </a:solidFill>
              </a:rPr>
              <a:t>720p</a:t>
            </a:r>
          </a:p>
          <a:p>
            <a:r>
              <a:rPr lang="en-GB" sz="1600" dirty="0" smtClean="0">
                <a:solidFill>
                  <a:schemeClr val="tx2"/>
                </a:solidFill>
              </a:rPr>
              <a:t>1280 x 720</a:t>
            </a:r>
          </a:p>
          <a:p>
            <a:r>
              <a:rPr lang="en-GB" sz="1600" dirty="0" smtClean="0">
                <a:solidFill>
                  <a:schemeClr val="tx2"/>
                </a:solidFill>
              </a:rPr>
              <a:t>16:9</a:t>
            </a:r>
          </a:p>
        </p:txBody>
      </p:sp>
    </p:spTree>
    <p:extLst>
      <p:ext uri="{BB962C8B-B14F-4D97-AF65-F5344CB8AC3E}">
        <p14:creationId xmlns:p14="http://schemas.microsoft.com/office/powerpoint/2010/main" val="284991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Why Windows Phone?</a:t>
            </a:r>
            <a:endParaRPr lang="he-IL" dirty="0"/>
          </a:p>
        </p:txBody>
      </p:sp>
      <p:sp>
        <p:nvSpPr>
          <p:cNvPr id="10" name="Content Placeholder 9"/>
          <p:cNvSpPr>
            <a:spLocks noGrp="1"/>
          </p:cNvSpPr>
          <p:nvPr>
            <p:ph idx="1"/>
          </p:nvPr>
        </p:nvSpPr>
        <p:spPr>
          <a:xfrm>
            <a:off x="1428750" y="1033819"/>
            <a:ext cx="6286500" cy="342545"/>
          </a:xfrm>
        </p:spPr>
        <p:txBody>
          <a:bodyPr>
            <a:normAutofit/>
          </a:bodyPr>
          <a:lstStyle/>
          <a:p>
            <a:r>
              <a:rPr lang="en-US" dirty="0">
                <a:solidFill>
                  <a:schemeClr val="tx1">
                    <a:lumMod val="75000"/>
                  </a:schemeClr>
                </a:solidFill>
              </a:rPr>
              <a:t>A promising platform</a:t>
            </a:r>
            <a:endParaRPr lang="en-US" dirty="0" smtClean="0">
              <a:solidFill>
                <a:schemeClr val="tx1">
                  <a:lumMod val="75000"/>
                </a:schemeClr>
              </a:solidFill>
            </a:endParaRPr>
          </a:p>
        </p:txBody>
      </p:sp>
      <p:sp>
        <p:nvSpPr>
          <p:cNvPr id="2" name="Slide Number Placeholder 1"/>
          <p:cNvSpPr>
            <a:spLocks noGrp="1"/>
          </p:cNvSpPr>
          <p:nvPr>
            <p:ph type="sldNum" sz="quarter" idx="4294967295"/>
          </p:nvPr>
        </p:nvSpPr>
        <p:spPr>
          <a:xfrm>
            <a:off x="1428750" y="4821543"/>
            <a:ext cx="255119" cy="184666"/>
          </a:xfrm>
          <a:prstGeom prst="rect">
            <a:avLst/>
          </a:prstGeom>
        </p:spPr>
        <p:txBody>
          <a:bodyPr/>
          <a:lstStyle/>
          <a:p>
            <a:fld id="{B6F15528-21DE-4FAA-801E-634DDDAF4B2B}" type="slidenum">
              <a:rPr lang="en-US" smtClean="0"/>
              <a:pPr/>
              <a:t>6</a:t>
            </a:fld>
            <a:endParaRPr lang="en-US" dirty="0"/>
          </a:p>
        </p:txBody>
      </p:sp>
      <p:pic>
        <p:nvPicPr>
          <p:cNvPr id="1026" name="Picture 2" descr="Windows Phone Marketplace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289" y="1439426"/>
            <a:ext cx="6061841" cy="35873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177" y="1615484"/>
            <a:ext cx="1549647" cy="2830406"/>
          </a:xfrm>
          <a:prstGeom prst="rect">
            <a:avLst/>
          </a:prstGeom>
        </p:spPr>
      </p:pic>
      <p:graphicFrame>
        <p:nvGraphicFramePr>
          <p:cNvPr id="7" name="Table 6"/>
          <p:cNvGraphicFramePr>
            <a:graphicFrameLocks noGrp="1"/>
          </p:cNvGraphicFramePr>
          <p:nvPr>
            <p:extLst/>
          </p:nvPr>
        </p:nvGraphicFramePr>
        <p:xfrm>
          <a:off x="2905592" y="1994209"/>
          <a:ext cx="4882463" cy="2146956"/>
        </p:xfrm>
        <a:graphic>
          <a:graphicData uri="http://schemas.openxmlformats.org/drawingml/2006/table">
            <a:tbl>
              <a:tblPr firstRow="1" lastRow="1" bandRow="1">
                <a:tableStyleId>{B301B821-A1FF-4177-AEE7-76D212191A09}</a:tableStyleId>
              </a:tblPr>
              <a:tblGrid>
                <a:gridCol w="2810569"/>
                <a:gridCol w="1044955"/>
                <a:gridCol w="1026939"/>
              </a:tblGrid>
              <a:tr h="378876">
                <a:tc gridSpan="3">
                  <a:txBody>
                    <a:bodyPr/>
                    <a:lstStyle/>
                    <a:p>
                      <a:pPr algn="ctr" fontAlgn="b"/>
                      <a:r>
                        <a:rPr lang="en-US" sz="1100" u="none" strike="noStrike" dirty="0">
                          <a:solidFill>
                            <a:schemeClr val="tx1"/>
                          </a:solidFill>
                        </a:rPr>
                        <a:t>2015 Market Share Forecast</a:t>
                      </a:r>
                      <a:endParaRPr lang="en-US" sz="1100" b="1" i="0" u="none" strike="noStrike" dirty="0">
                        <a:solidFill>
                          <a:schemeClr val="tx1"/>
                        </a:solidFill>
                        <a:latin typeface="Calibri"/>
                      </a:endParaRPr>
                    </a:p>
                  </a:txBody>
                  <a:tcPr marL="68580" marR="68580" marT="34290" marB="34290" anchor="ctr">
                    <a:solidFill>
                      <a:schemeClr val="bg1"/>
                    </a:solidFill>
                  </a:tcPr>
                </a:tc>
                <a:tc hMerge="1">
                  <a:txBody>
                    <a:bodyPr/>
                    <a:lstStyle/>
                    <a:p>
                      <a:endParaRPr lang="en-US"/>
                    </a:p>
                  </a:txBody>
                  <a:tcPr/>
                </a:tc>
                <a:tc hMerge="1">
                  <a:txBody>
                    <a:bodyPr/>
                    <a:lstStyle/>
                    <a:p>
                      <a:endParaRPr lang="en-US"/>
                    </a:p>
                  </a:txBody>
                  <a:tcPr/>
                </a:tc>
              </a:tr>
              <a:tr h="294680">
                <a:tc>
                  <a:txBody>
                    <a:bodyPr/>
                    <a:lstStyle/>
                    <a:p>
                      <a:pPr algn="l" fontAlgn="b"/>
                      <a:r>
                        <a:rPr lang="en-US" sz="1100" b="1" u="none" strike="noStrike" kern="1200" dirty="0">
                          <a:solidFill>
                            <a:schemeClr val="lt1"/>
                          </a:solidFill>
                          <a:latin typeface="+mn-lt"/>
                          <a:ea typeface="+mn-ea"/>
                          <a:cs typeface="+mn-cs"/>
                        </a:rPr>
                        <a:t>Operating System</a:t>
                      </a:r>
                    </a:p>
                  </a:txBody>
                  <a:tcPr marL="68580" marR="68580" marT="34290" marB="34290" anchor="b">
                    <a:solidFill>
                      <a:schemeClr val="accent1"/>
                    </a:solidFill>
                  </a:tcPr>
                </a:tc>
                <a:tc>
                  <a:txBody>
                    <a:bodyPr/>
                    <a:lstStyle/>
                    <a:p>
                      <a:pPr algn="ctr" fontAlgn="b"/>
                      <a:r>
                        <a:rPr lang="en-US" sz="1100" b="1" u="none" strike="noStrike" kern="1200">
                          <a:solidFill>
                            <a:schemeClr val="lt1"/>
                          </a:solidFill>
                          <a:latin typeface="+mn-lt"/>
                          <a:ea typeface="+mn-ea"/>
                          <a:cs typeface="+mn-cs"/>
                        </a:rPr>
                        <a:t>IDC</a:t>
                      </a:r>
                    </a:p>
                  </a:txBody>
                  <a:tcPr marL="68580" marR="68580" marT="34290" marB="34290" anchor="b">
                    <a:solidFill>
                      <a:schemeClr val="accent1"/>
                    </a:solidFill>
                  </a:tcPr>
                </a:tc>
                <a:tc>
                  <a:txBody>
                    <a:bodyPr/>
                    <a:lstStyle/>
                    <a:p>
                      <a:pPr algn="ctr" fontAlgn="b"/>
                      <a:r>
                        <a:rPr lang="en-US" sz="1100" b="1" u="none" strike="noStrike" kern="1200" dirty="0">
                          <a:solidFill>
                            <a:schemeClr val="lt1"/>
                          </a:solidFill>
                          <a:latin typeface="+mn-lt"/>
                          <a:ea typeface="+mn-ea"/>
                          <a:cs typeface="+mn-cs"/>
                        </a:rPr>
                        <a:t>Gartner</a:t>
                      </a:r>
                    </a:p>
                  </a:txBody>
                  <a:tcPr marL="68580" marR="68580" marT="34290" marB="34290" anchor="b">
                    <a:solidFill>
                      <a:schemeClr val="accent1"/>
                    </a:solidFill>
                  </a:tcPr>
                </a:tc>
              </a:tr>
              <a:tr h="294680">
                <a:tc>
                  <a:txBody>
                    <a:bodyPr/>
                    <a:lstStyle/>
                    <a:p>
                      <a:pPr algn="l" fontAlgn="b"/>
                      <a:r>
                        <a:rPr lang="en-US" sz="1100" u="none" strike="noStrike" dirty="0"/>
                        <a:t>Android</a:t>
                      </a:r>
                      <a:endParaRPr lang="en-US" sz="1100" b="0" i="0" u="none" strike="noStrike" dirty="0">
                        <a:solidFill>
                          <a:srgbClr val="000000"/>
                        </a:solidFill>
                        <a:latin typeface="Calibri"/>
                      </a:endParaRPr>
                    </a:p>
                  </a:txBody>
                  <a:tcPr marL="68580" marR="68580" marT="34290" marB="34290" anchor="b"/>
                </a:tc>
                <a:tc>
                  <a:txBody>
                    <a:bodyPr/>
                    <a:lstStyle/>
                    <a:p>
                      <a:pPr algn="ctr" fontAlgn="b"/>
                      <a:r>
                        <a:rPr lang="en-US" sz="1100" u="none" strike="noStrike"/>
                        <a:t>45%</a:t>
                      </a:r>
                      <a:endParaRPr lang="en-US" sz="1100" b="0" i="0" u="none" strike="noStrike">
                        <a:solidFill>
                          <a:srgbClr val="000000"/>
                        </a:solidFill>
                        <a:latin typeface="Calibri"/>
                      </a:endParaRPr>
                    </a:p>
                  </a:txBody>
                  <a:tcPr marL="68580" marR="68580" marT="34290" marB="34290" anchor="b"/>
                </a:tc>
                <a:tc>
                  <a:txBody>
                    <a:bodyPr/>
                    <a:lstStyle/>
                    <a:p>
                      <a:pPr algn="ctr" fontAlgn="b"/>
                      <a:r>
                        <a:rPr lang="en-US" sz="1100" u="none" strike="noStrike"/>
                        <a:t>49%</a:t>
                      </a:r>
                      <a:endParaRPr lang="en-US" sz="1100" b="0" i="0" u="none" strike="noStrike">
                        <a:solidFill>
                          <a:srgbClr val="000000"/>
                        </a:solidFill>
                        <a:latin typeface="Calibri"/>
                      </a:endParaRPr>
                    </a:p>
                  </a:txBody>
                  <a:tcPr marL="68580" marR="68580" marT="34290" marB="34290" anchor="b"/>
                </a:tc>
              </a:tr>
              <a:tr h="294680">
                <a:tc>
                  <a:txBody>
                    <a:bodyPr/>
                    <a:lstStyle/>
                    <a:p>
                      <a:pPr algn="l" fontAlgn="b"/>
                      <a:r>
                        <a:rPr lang="en-US" sz="1100" u="none" strike="noStrike" dirty="0"/>
                        <a:t>Windows Phone</a:t>
                      </a:r>
                      <a:endParaRPr lang="en-US" sz="1100" b="0" i="0" u="none" strike="noStrike" dirty="0">
                        <a:solidFill>
                          <a:srgbClr val="000000"/>
                        </a:solidFill>
                        <a:latin typeface="Calibri"/>
                      </a:endParaRPr>
                    </a:p>
                  </a:txBody>
                  <a:tcPr marL="68580" marR="68580" marT="34290" marB="34290" anchor="b"/>
                </a:tc>
                <a:tc>
                  <a:txBody>
                    <a:bodyPr/>
                    <a:lstStyle/>
                    <a:p>
                      <a:pPr algn="ctr" fontAlgn="b"/>
                      <a:r>
                        <a:rPr lang="en-US" sz="1100" u="none" strike="noStrike"/>
                        <a:t>21%</a:t>
                      </a:r>
                      <a:endParaRPr lang="en-US" sz="1100" b="0" i="0" u="none" strike="noStrike">
                        <a:solidFill>
                          <a:srgbClr val="000000"/>
                        </a:solidFill>
                        <a:latin typeface="Calibri"/>
                      </a:endParaRPr>
                    </a:p>
                  </a:txBody>
                  <a:tcPr marL="68580" marR="68580" marT="34290" marB="34290" anchor="b"/>
                </a:tc>
                <a:tc>
                  <a:txBody>
                    <a:bodyPr/>
                    <a:lstStyle/>
                    <a:p>
                      <a:pPr algn="ctr" fontAlgn="b"/>
                      <a:r>
                        <a:rPr lang="en-US" sz="1100" u="none" strike="noStrike"/>
                        <a:t>20%</a:t>
                      </a:r>
                      <a:endParaRPr lang="en-US" sz="1100" b="0" i="0" u="none" strike="noStrike">
                        <a:solidFill>
                          <a:srgbClr val="000000"/>
                        </a:solidFill>
                        <a:latin typeface="Calibri"/>
                      </a:endParaRPr>
                    </a:p>
                  </a:txBody>
                  <a:tcPr marL="68580" marR="68580" marT="34290" marB="34290" anchor="b"/>
                </a:tc>
              </a:tr>
              <a:tr h="294680">
                <a:tc>
                  <a:txBody>
                    <a:bodyPr/>
                    <a:lstStyle/>
                    <a:p>
                      <a:pPr algn="l" fontAlgn="b"/>
                      <a:r>
                        <a:rPr lang="en-US" sz="1100" u="none" strike="noStrike" dirty="0" err="1"/>
                        <a:t>iOS</a:t>
                      </a:r>
                      <a:endParaRPr lang="en-US" sz="1100" b="0" i="0" u="none" strike="noStrike" dirty="0">
                        <a:solidFill>
                          <a:srgbClr val="000000"/>
                        </a:solidFill>
                        <a:latin typeface="Calibri"/>
                      </a:endParaRPr>
                    </a:p>
                  </a:txBody>
                  <a:tcPr marL="68580" marR="68580" marT="34290" marB="34290" anchor="b"/>
                </a:tc>
                <a:tc>
                  <a:txBody>
                    <a:bodyPr/>
                    <a:lstStyle/>
                    <a:p>
                      <a:pPr algn="ctr" fontAlgn="b"/>
                      <a:r>
                        <a:rPr lang="en-US" sz="1100" u="none" strike="noStrike"/>
                        <a:t>15%</a:t>
                      </a:r>
                      <a:endParaRPr lang="en-US" sz="1100" b="0" i="0" u="none" strike="noStrike">
                        <a:solidFill>
                          <a:srgbClr val="000000"/>
                        </a:solidFill>
                        <a:latin typeface="Calibri"/>
                      </a:endParaRPr>
                    </a:p>
                  </a:txBody>
                  <a:tcPr marL="68580" marR="68580" marT="34290" marB="34290" anchor="b"/>
                </a:tc>
                <a:tc>
                  <a:txBody>
                    <a:bodyPr/>
                    <a:lstStyle/>
                    <a:p>
                      <a:pPr algn="ctr" fontAlgn="b"/>
                      <a:r>
                        <a:rPr lang="en-US" sz="1100" u="none" strike="noStrike"/>
                        <a:t>17%</a:t>
                      </a:r>
                      <a:endParaRPr lang="en-US" sz="1100" b="0" i="0" u="none" strike="noStrike">
                        <a:solidFill>
                          <a:srgbClr val="000000"/>
                        </a:solidFill>
                        <a:latin typeface="Calibri"/>
                      </a:endParaRPr>
                    </a:p>
                  </a:txBody>
                  <a:tcPr marL="68580" marR="68580" marT="34290" marB="34290" anchor="b"/>
                </a:tc>
              </a:tr>
              <a:tr h="294680">
                <a:tc>
                  <a:txBody>
                    <a:bodyPr/>
                    <a:lstStyle/>
                    <a:p>
                      <a:pPr algn="l" fontAlgn="b"/>
                      <a:r>
                        <a:rPr lang="en-US" sz="1100" u="none" strike="noStrike" dirty="0"/>
                        <a:t>BlackBerry OS</a:t>
                      </a:r>
                      <a:endParaRPr lang="en-US" sz="1100" b="0" i="0" u="none" strike="noStrike" dirty="0">
                        <a:solidFill>
                          <a:srgbClr val="000000"/>
                        </a:solidFill>
                        <a:latin typeface="Calibri"/>
                      </a:endParaRPr>
                    </a:p>
                  </a:txBody>
                  <a:tcPr marL="68580" marR="68580" marT="34290" marB="34290" anchor="b"/>
                </a:tc>
                <a:tc>
                  <a:txBody>
                    <a:bodyPr/>
                    <a:lstStyle/>
                    <a:p>
                      <a:pPr algn="ctr" fontAlgn="b"/>
                      <a:r>
                        <a:rPr lang="en-US" sz="1100" u="none" strike="noStrike" dirty="0"/>
                        <a:t>14%</a:t>
                      </a:r>
                      <a:endParaRPr lang="en-US" sz="1100" b="0" i="0" u="none" strike="noStrike" dirty="0">
                        <a:solidFill>
                          <a:srgbClr val="000000"/>
                        </a:solidFill>
                        <a:latin typeface="Calibri"/>
                      </a:endParaRPr>
                    </a:p>
                  </a:txBody>
                  <a:tcPr marL="68580" marR="68580" marT="34290" marB="34290" anchor="b"/>
                </a:tc>
                <a:tc>
                  <a:txBody>
                    <a:bodyPr/>
                    <a:lstStyle/>
                    <a:p>
                      <a:pPr algn="ctr" fontAlgn="b"/>
                      <a:r>
                        <a:rPr lang="en-US" sz="1100" u="none" strike="noStrike" dirty="0"/>
                        <a:t>11%</a:t>
                      </a:r>
                      <a:endParaRPr lang="en-US" sz="1100" b="0" i="0" u="none" strike="noStrike" dirty="0">
                        <a:solidFill>
                          <a:srgbClr val="000000"/>
                        </a:solidFill>
                        <a:latin typeface="Calibri"/>
                      </a:endParaRPr>
                    </a:p>
                  </a:txBody>
                  <a:tcPr marL="68580" marR="68580" marT="34290" marB="34290" anchor="b"/>
                </a:tc>
              </a:tr>
              <a:tr h="294680">
                <a:tc>
                  <a:txBody>
                    <a:bodyPr/>
                    <a:lstStyle/>
                    <a:p>
                      <a:pPr algn="l" fontAlgn="b"/>
                      <a:r>
                        <a:rPr lang="en-US" sz="1100" u="none" strike="noStrike" dirty="0"/>
                        <a:t>Grand Total</a:t>
                      </a:r>
                      <a:endParaRPr lang="en-US" sz="1100" b="0" i="0" u="none" strike="noStrike" dirty="0">
                        <a:solidFill>
                          <a:srgbClr val="000000"/>
                        </a:solidFill>
                        <a:latin typeface="Calibri"/>
                      </a:endParaRPr>
                    </a:p>
                  </a:txBody>
                  <a:tcPr marL="68580" marR="68580" marT="34290" marB="34290" anchor="b"/>
                </a:tc>
                <a:tc>
                  <a:txBody>
                    <a:bodyPr/>
                    <a:lstStyle/>
                    <a:p>
                      <a:pPr algn="ctr" fontAlgn="b"/>
                      <a:r>
                        <a:rPr lang="en-US" sz="1100" u="none" strike="noStrike"/>
                        <a:t>100%</a:t>
                      </a:r>
                      <a:endParaRPr lang="en-US" sz="1100" b="0" i="0" u="none" strike="noStrike">
                        <a:solidFill>
                          <a:srgbClr val="000000"/>
                        </a:solidFill>
                        <a:latin typeface="Calibri"/>
                      </a:endParaRPr>
                    </a:p>
                  </a:txBody>
                  <a:tcPr marL="68580" marR="68580" marT="34290" marB="34290" anchor="b"/>
                </a:tc>
                <a:tc>
                  <a:txBody>
                    <a:bodyPr/>
                    <a:lstStyle/>
                    <a:p>
                      <a:pPr algn="ctr" fontAlgn="b"/>
                      <a:r>
                        <a:rPr lang="en-US" sz="1100" u="none" strike="noStrike" dirty="0"/>
                        <a:t>100%</a:t>
                      </a:r>
                      <a:endParaRPr lang="en-US" sz="1100" b="0" i="0" u="none" strike="noStrike" dirty="0">
                        <a:solidFill>
                          <a:srgbClr val="000000"/>
                        </a:solidFill>
                        <a:latin typeface="Calibri"/>
                      </a:endParaRPr>
                    </a:p>
                  </a:txBody>
                  <a:tcPr marL="68580" marR="68580" marT="34290" marB="34290" anchor="b"/>
                </a:tc>
              </a:tr>
            </a:tbl>
          </a:graphicData>
        </a:graphic>
      </p:graphicFrame>
    </p:spTree>
    <p:extLst>
      <p:ext uri="{BB962C8B-B14F-4D97-AF65-F5344CB8AC3E}">
        <p14:creationId xmlns:p14="http://schemas.microsoft.com/office/powerpoint/2010/main" val="2911160906"/>
      </p:ext>
    </p:extLst>
  </p:cSld>
  <p:clrMapOvr>
    <a:masterClrMapping/>
  </p:clrMapOvr>
  <p:transition xmlns:p14="http://schemas.microsoft.com/office/powerpoint/2010/mai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2000" fill="hold" grpId="0" nodeType="afterEffect" p14:presetBounceEnd="26000">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14:bounceEnd="26000">
                                          <p:cBhvr additive="base">
                                            <p:cTn id="7" dur="700" fill="hold"/>
                                            <p:tgtEl>
                                              <p:spTgt spid="10">
                                                <p:txEl>
                                                  <p:pRg st="0" end="0"/>
                                                </p:txEl>
                                              </p:spTgt>
                                            </p:tgtEl>
                                            <p:attrNameLst>
                                              <p:attrName>ppt_x</p:attrName>
                                            </p:attrNameLst>
                                          </p:cBhvr>
                                          <p:tavLst>
                                            <p:tav tm="0">
                                              <p:val>
                                                <p:strVal val="1+#ppt_w/2"/>
                                              </p:val>
                                            </p:tav>
                                            <p:tav tm="100000">
                                              <p:val>
                                                <p:strVal val="#ppt_x"/>
                                              </p:val>
                                            </p:tav>
                                          </p:tavLst>
                                        </p:anim>
                                        <p:anim calcmode="lin" valueType="num" p14:bounceEnd="26000">
                                          <p:cBhvr additive="base">
                                            <p:cTn id="8" dur="700" fill="hold"/>
                                            <p:tgtEl>
                                              <p:spTgt spid="10">
                                                <p:txEl>
                                                  <p:pRg st="0" end="0"/>
                                                </p:txEl>
                                              </p:spTgt>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700"/>
                                            <p:tgtEl>
                                              <p:spTgt spid="1026"/>
                                            </p:tgtEl>
                                          </p:cBhvr>
                                        </p:animEffect>
                                        <p:anim calcmode="lin" valueType="num">
                                          <p:cBhvr>
                                            <p:cTn id="12" dur="700" fill="hold"/>
                                            <p:tgtEl>
                                              <p:spTgt spid="1026"/>
                                            </p:tgtEl>
                                            <p:attrNameLst>
                                              <p:attrName>ppt_x</p:attrName>
                                            </p:attrNameLst>
                                          </p:cBhvr>
                                          <p:tavLst>
                                            <p:tav tm="0">
                                              <p:val>
                                                <p:strVal val="#ppt_x"/>
                                              </p:val>
                                            </p:tav>
                                            <p:tav tm="100000">
                                              <p:val>
                                                <p:strVal val="#ppt_x"/>
                                              </p:val>
                                            </p:tav>
                                          </p:tavLst>
                                        </p:anim>
                                        <p:anim calcmode="lin" valueType="num">
                                          <p:cBhvr>
                                            <p:cTn id="13" dur="7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8" fill="hold" nodeType="clickEffect">
                                      <p:stCondLst>
                                        <p:cond delay="0"/>
                                      </p:stCondLst>
                                      <p:childTnLst>
                                        <p:anim calcmode="lin" valueType="num">
                                          <p:cBhvr additive="base">
                                            <p:cTn id="17" dur="500"/>
                                            <p:tgtEl>
                                              <p:spTgt spid="1026"/>
                                            </p:tgtEl>
                                            <p:attrNameLst>
                                              <p:attrName>ppt_x</p:attrName>
                                            </p:attrNameLst>
                                          </p:cBhvr>
                                          <p:tavLst>
                                            <p:tav tm="0">
                                              <p:val>
                                                <p:strVal val="ppt_x"/>
                                              </p:val>
                                            </p:tav>
                                            <p:tav tm="100000">
                                              <p:val>
                                                <p:strVal val="0-ppt_w/2"/>
                                              </p:val>
                                            </p:tav>
                                          </p:tavLst>
                                        </p:anim>
                                        <p:anim calcmode="lin" valueType="num">
                                          <p:cBhvr additive="base">
                                            <p:cTn id="18" dur="500"/>
                                            <p:tgtEl>
                                              <p:spTgt spid="1026"/>
                                            </p:tgtEl>
                                            <p:attrNameLst>
                                              <p:attrName>ppt_y</p:attrName>
                                            </p:attrNameLst>
                                          </p:cBhvr>
                                          <p:tavLst>
                                            <p:tav tm="0">
                                              <p:val>
                                                <p:strVal val="ppt_y"/>
                                              </p:val>
                                            </p:tav>
                                            <p:tav tm="100000">
                                              <p:val>
                                                <p:strVal val="ppt_y"/>
                                              </p:val>
                                            </p:tav>
                                          </p:tavLst>
                                        </p:anim>
                                        <p:set>
                                          <p:cBhvr>
                                            <p:cTn id="19" dur="1" fill="hold">
                                              <p:stCondLst>
                                                <p:cond delay="499"/>
                                              </p:stCondLst>
                                            </p:cTn>
                                            <p:tgtEl>
                                              <p:spTgt spid="1026"/>
                                            </p:tgtEl>
                                            <p:attrNameLst>
                                              <p:attrName>style.visibility</p:attrName>
                                            </p:attrNameLst>
                                          </p:cBhvr>
                                          <p:to>
                                            <p:strVal val="hidden"/>
                                          </p:to>
                                        </p:set>
                                      </p:childTnLst>
                                    </p:cTn>
                                  </p:par>
                                  <p:par>
                                    <p:cTn id="20" presetID="2" presetClass="entr" presetSubtype="2" accel="32000" fill="hold" nodeType="withEffect" p14:presetBounceEnd="26000">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14:bounceEnd="26000">
                                          <p:cBhvr additive="base">
                                            <p:cTn id="22" dur="700" fill="hold"/>
                                            <p:tgtEl>
                                              <p:spTgt spid="6"/>
                                            </p:tgtEl>
                                            <p:attrNameLst>
                                              <p:attrName>ppt_x</p:attrName>
                                            </p:attrNameLst>
                                          </p:cBhvr>
                                          <p:tavLst>
                                            <p:tav tm="0">
                                              <p:val>
                                                <p:strVal val="1+#ppt_w/2"/>
                                              </p:val>
                                            </p:tav>
                                            <p:tav tm="100000">
                                              <p:val>
                                                <p:strVal val="#ppt_x"/>
                                              </p:val>
                                            </p:tav>
                                          </p:tavLst>
                                        </p:anim>
                                        <p:anim calcmode="lin" valueType="num" p14:bounceEnd="26000">
                                          <p:cBhvr additive="base">
                                            <p:cTn id="23" dur="7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5" presetClass="path" presetSubtype="0" accel="31429" fill="hold" nodeType="clickEffect" p14:presetBounceEnd="25714">
                                      <p:stCondLst>
                                        <p:cond delay="0"/>
                                      </p:stCondLst>
                                      <p:childTnLst>
                                        <p:animMotion origin="layout" path="M 0 -3.7037E-7 L -0.3349 -3.7037E-7 " pathEditMode="relative" rAng="0" ptsTypes="AA" p14:bounceEnd="25714">
                                          <p:cBhvr>
                                            <p:cTn id="27" dur="700" fill="hold"/>
                                            <p:tgtEl>
                                              <p:spTgt spid="6"/>
                                            </p:tgtEl>
                                            <p:attrNameLst>
                                              <p:attrName>ppt_x</p:attrName>
                                              <p:attrName>ppt_y</p:attrName>
                                            </p:attrNameLst>
                                          </p:cBhvr>
                                          <p:rCtr x="-16753" y="0"/>
                                        </p:animMotion>
                                      </p:childTnLst>
                                    </p:cTn>
                                  </p:par>
                                  <p:par>
                                    <p:cTn id="28" presetID="2" presetClass="entr" presetSubtype="2" accel="32000" fill="hold" nodeType="withEffect" p14:presetBounceEnd="26000">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14:bounceEnd="26000">
                                          <p:cBhvr additive="base">
                                            <p:cTn id="30" dur="700" fill="hold"/>
                                            <p:tgtEl>
                                              <p:spTgt spid="7"/>
                                            </p:tgtEl>
                                            <p:attrNameLst>
                                              <p:attrName>ppt_x</p:attrName>
                                            </p:attrNameLst>
                                          </p:cBhvr>
                                          <p:tavLst>
                                            <p:tav tm="0">
                                              <p:val>
                                                <p:strVal val="1+#ppt_w/2"/>
                                              </p:val>
                                            </p:tav>
                                            <p:tav tm="100000">
                                              <p:val>
                                                <p:strVal val="#ppt_x"/>
                                              </p:val>
                                            </p:tav>
                                          </p:tavLst>
                                        </p:anim>
                                        <p:anim calcmode="lin" valueType="num" p14:bounceEnd="26000">
                                          <p:cBhvr additive="base">
                                            <p:cTn id="31" dur="7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200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7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700" fill="hold"/>
                                            <p:tgtEl>
                                              <p:spTgt spid="10">
                                                <p:txEl>
                                                  <p:pRg st="0" end="0"/>
                                                </p:txEl>
                                              </p:spTgt>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700"/>
                                            <p:tgtEl>
                                              <p:spTgt spid="1026"/>
                                            </p:tgtEl>
                                          </p:cBhvr>
                                        </p:animEffect>
                                        <p:anim calcmode="lin" valueType="num">
                                          <p:cBhvr>
                                            <p:cTn id="12" dur="700" fill="hold"/>
                                            <p:tgtEl>
                                              <p:spTgt spid="1026"/>
                                            </p:tgtEl>
                                            <p:attrNameLst>
                                              <p:attrName>ppt_x</p:attrName>
                                            </p:attrNameLst>
                                          </p:cBhvr>
                                          <p:tavLst>
                                            <p:tav tm="0">
                                              <p:val>
                                                <p:strVal val="#ppt_x"/>
                                              </p:val>
                                            </p:tav>
                                            <p:tav tm="100000">
                                              <p:val>
                                                <p:strVal val="#ppt_x"/>
                                              </p:val>
                                            </p:tav>
                                          </p:tavLst>
                                        </p:anim>
                                        <p:anim calcmode="lin" valueType="num">
                                          <p:cBhvr>
                                            <p:cTn id="13" dur="7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8" fill="hold" nodeType="clickEffect">
                                      <p:stCondLst>
                                        <p:cond delay="0"/>
                                      </p:stCondLst>
                                      <p:childTnLst>
                                        <p:anim calcmode="lin" valueType="num">
                                          <p:cBhvr additive="base">
                                            <p:cTn id="17" dur="500"/>
                                            <p:tgtEl>
                                              <p:spTgt spid="1026"/>
                                            </p:tgtEl>
                                            <p:attrNameLst>
                                              <p:attrName>ppt_x</p:attrName>
                                            </p:attrNameLst>
                                          </p:cBhvr>
                                          <p:tavLst>
                                            <p:tav tm="0">
                                              <p:val>
                                                <p:strVal val="ppt_x"/>
                                              </p:val>
                                            </p:tav>
                                            <p:tav tm="100000">
                                              <p:val>
                                                <p:strVal val="0-ppt_w/2"/>
                                              </p:val>
                                            </p:tav>
                                          </p:tavLst>
                                        </p:anim>
                                        <p:anim calcmode="lin" valueType="num">
                                          <p:cBhvr additive="base">
                                            <p:cTn id="18" dur="500"/>
                                            <p:tgtEl>
                                              <p:spTgt spid="1026"/>
                                            </p:tgtEl>
                                            <p:attrNameLst>
                                              <p:attrName>ppt_y</p:attrName>
                                            </p:attrNameLst>
                                          </p:cBhvr>
                                          <p:tavLst>
                                            <p:tav tm="0">
                                              <p:val>
                                                <p:strVal val="ppt_y"/>
                                              </p:val>
                                            </p:tav>
                                            <p:tav tm="100000">
                                              <p:val>
                                                <p:strVal val="ppt_y"/>
                                              </p:val>
                                            </p:tav>
                                          </p:tavLst>
                                        </p:anim>
                                        <p:set>
                                          <p:cBhvr>
                                            <p:cTn id="19" dur="1" fill="hold">
                                              <p:stCondLst>
                                                <p:cond delay="499"/>
                                              </p:stCondLst>
                                            </p:cTn>
                                            <p:tgtEl>
                                              <p:spTgt spid="1026"/>
                                            </p:tgtEl>
                                            <p:attrNameLst>
                                              <p:attrName>style.visibility</p:attrName>
                                            </p:attrNameLst>
                                          </p:cBhvr>
                                          <p:to>
                                            <p:strVal val="hidden"/>
                                          </p:to>
                                        </p:set>
                                      </p:childTnLst>
                                    </p:cTn>
                                  </p:par>
                                  <p:par>
                                    <p:cTn id="20" presetID="2" presetClass="entr" presetSubtype="2" accel="3200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700" fill="hold"/>
                                            <p:tgtEl>
                                              <p:spTgt spid="6"/>
                                            </p:tgtEl>
                                            <p:attrNameLst>
                                              <p:attrName>ppt_x</p:attrName>
                                            </p:attrNameLst>
                                          </p:cBhvr>
                                          <p:tavLst>
                                            <p:tav tm="0">
                                              <p:val>
                                                <p:strVal val="1+#ppt_w/2"/>
                                              </p:val>
                                            </p:tav>
                                            <p:tav tm="100000">
                                              <p:val>
                                                <p:strVal val="#ppt_x"/>
                                              </p:val>
                                            </p:tav>
                                          </p:tavLst>
                                        </p:anim>
                                        <p:anim calcmode="lin" valueType="num">
                                          <p:cBhvr additive="base">
                                            <p:cTn id="23" dur="7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5" presetClass="path" presetSubtype="0" accel="31429" fill="hold" nodeType="clickEffect">
                                      <p:stCondLst>
                                        <p:cond delay="0"/>
                                      </p:stCondLst>
                                      <p:childTnLst>
                                        <p:animMotion origin="layout" path="M 0 -3.7037E-7 L -0.3349 -3.7037E-7 " pathEditMode="relative" rAng="0" ptsTypes="AA">
                                          <p:cBhvr>
                                            <p:cTn id="27" dur="700" fill="hold"/>
                                            <p:tgtEl>
                                              <p:spTgt spid="6"/>
                                            </p:tgtEl>
                                            <p:attrNameLst>
                                              <p:attrName>ppt_x</p:attrName>
                                              <p:attrName>ppt_y</p:attrName>
                                            </p:attrNameLst>
                                          </p:cBhvr>
                                          <p:rCtr x="-16753" y="0"/>
                                        </p:animMotion>
                                      </p:childTnLst>
                                    </p:cTn>
                                  </p:par>
                                  <p:par>
                                    <p:cTn id="28" presetID="2" presetClass="entr" presetSubtype="2" accel="3200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700" fill="hold"/>
                                            <p:tgtEl>
                                              <p:spTgt spid="7"/>
                                            </p:tgtEl>
                                            <p:attrNameLst>
                                              <p:attrName>ppt_x</p:attrName>
                                            </p:attrNameLst>
                                          </p:cBhvr>
                                          <p:tavLst>
                                            <p:tav tm="0">
                                              <p:val>
                                                <p:strVal val="1+#ppt_w/2"/>
                                              </p:val>
                                            </p:tav>
                                            <p:tav tm="100000">
                                              <p:val>
                                                <p:strVal val="#ppt_x"/>
                                              </p:val>
                                            </p:tav>
                                          </p:tavLst>
                                        </p:anim>
                                        <p:anim calcmode="lin" valueType="num">
                                          <p:cBhvr additive="base">
                                            <p:cTn id="31" dur="7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Montenegro"/>
          <p:cNvSpPr>
            <a:spLocks/>
          </p:cNvSpPr>
          <p:nvPr/>
        </p:nvSpPr>
        <p:spPr bwMode="auto">
          <a:xfrm>
            <a:off x="4745663" y="1558689"/>
            <a:ext cx="34289" cy="38438"/>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solidFill>
            <a:schemeClr val="tx1"/>
          </a:solidFill>
          <a:ln w="6350">
            <a:solidFill>
              <a:schemeClr val="tx1"/>
            </a:solid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3" name="Monaco"/>
          <p:cNvSpPr>
            <a:spLocks/>
          </p:cNvSpPr>
          <p:nvPr/>
        </p:nvSpPr>
        <p:spPr bwMode="auto">
          <a:xfrm>
            <a:off x="4487404" y="1545416"/>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tx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21" name="Malta"/>
          <p:cNvSpPr>
            <a:spLocks/>
          </p:cNvSpPr>
          <p:nvPr/>
        </p:nvSpPr>
        <p:spPr bwMode="auto">
          <a:xfrm>
            <a:off x="4642426" y="1742242"/>
            <a:ext cx="13670" cy="11381"/>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solidFill>
            <a:schemeClr val="tx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88" name="Eritrea"/>
          <p:cNvSpPr>
            <a:spLocks/>
          </p:cNvSpPr>
          <p:nvPr/>
        </p:nvSpPr>
        <p:spPr bwMode="auto">
          <a:xfrm>
            <a:off x="5205853" y="2233632"/>
            <a:ext cx="182259" cy="176099"/>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solidFill>
            <a:schemeClr val="tx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30" name="Djibouti"/>
          <p:cNvSpPr/>
          <p:nvPr/>
        </p:nvSpPr>
        <p:spPr bwMode="auto">
          <a:xfrm>
            <a:off x="5347104" y="2390445"/>
            <a:ext cx="41008" cy="50315"/>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solidFill>
            <a:schemeClr val="tx1"/>
          </a:solidFill>
          <a:ln w="6350">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a:ea typeface="Segoe UI" pitchFamily="34" charset="0"/>
              <a:cs typeface="Segoe UI" pitchFamily="34" charset="0"/>
            </a:endParaRPr>
          </a:p>
        </p:txBody>
      </p:sp>
      <p:sp>
        <p:nvSpPr>
          <p:cNvPr id="8" name="Title 4"/>
          <p:cNvSpPr>
            <a:spLocks noGrp="1"/>
          </p:cNvSpPr>
          <p:nvPr>
            <p:ph type="title"/>
          </p:nvPr>
        </p:nvSpPr>
        <p:spPr>
          <a:xfrm>
            <a:off x="356403" y="137086"/>
            <a:ext cx="8566880" cy="457049"/>
          </a:xfrm>
        </p:spPr>
        <p:txBody>
          <a:bodyPr vert="horz" wrap="square" lIns="91300" tIns="34290" rIns="91300" bIns="34290" rtlCol="0" anchor="t" anchorCtr="0">
            <a:noAutofit/>
          </a:bodyPr>
          <a:lstStyle/>
          <a:p>
            <a:r>
              <a:rPr lang="en-US" sz="2400" b="1" spc="0" dirty="0">
                <a:solidFill>
                  <a:schemeClr val="accent1"/>
                </a:solidFill>
                <a:ea typeface="+mj-ea"/>
                <a:cs typeface="+mj-cs"/>
              </a:rPr>
              <a:t>Consumer Store Coverage: </a:t>
            </a:r>
            <a:r>
              <a:rPr lang="en-US" sz="2400" spc="0" dirty="0">
                <a:solidFill>
                  <a:schemeClr val="accent1"/>
                </a:solidFill>
                <a:ea typeface="+mj-ea"/>
                <a:cs typeface="+mj-cs"/>
              </a:rPr>
              <a:t>Over 180 countries</a:t>
            </a:r>
            <a:r>
              <a:rPr lang="en-US" dirty="0">
                <a:solidFill>
                  <a:schemeClr val="tx2"/>
                </a:solidFill>
              </a:rPr>
              <a:t/>
            </a:r>
            <a:br>
              <a:rPr lang="en-US" dirty="0">
                <a:solidFill>
                  <a:schemeClr val="tx2"/>
                </a:solidFill>
              </a:rPr>
            </a:br>
            <a:r>
              <a:rPr lang="en-US" sz="1800" dirty="0">
                <a:solidFill>
                  <a:schemeClr val="tx2"/>
                </a:solidFill>
              </a:rPr>
              <a:t>120+ new </a:t>
            </a:r>
            <a:endParaRPr lang="en-US" dirty="0">
              <a:solidFill>
                <a:schemeClr val="tx2"/>
              </a:solidFill>
            </a:endParaRPr>
          </a:p>
        </p:txBody>
      </p:sp>
      <p:grpSp>
        <p:nvGrpSpPr>
          <p:cNvPr id="9" name="Grey Map"/>
          <p:cNvGrpSpPr/>
          <p:nvPr/>
        </p:nvGrpSpPr>
        <p:grpSpPr>
          <a:xfrm>
            <a:off x="1118120" y="879338"/>
            <a:ext cx="7183264" cy="3336799"/>
            <a:chOff x="400809" y="1427427"/>
            <a:chExt cx="8342313" cy="3878792"/>
          </a:xfrm>
          <a:solidFill>
            <a:schemeClr val="tx1"/>
          </a:solidFill>
        </p:grpSpPr>
        <p:sp>
          <p:nvSpPr>
            <p:cNvPr id="10" name="Freeform 8"/>
            <p:cNvSpPr>
              <a:spLocks/>
            </p:cNvSpPr>
            <p:nvPr/>
          </p:nvSpPr>
          <p:spPr bwMode="auto">
            <a:xfrm>
              <a:off x="2533351" y="5245365"/>
              <a:ext cx="103188" cy="52917"/>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 name="Panama"/>
            <p:cNvSpPr>
              <a:spLocks/>
            </p:cNvSpPr>
            <p:nvPr/>
          </p:nvSpPr>
          <p:spPr bwMode="auto">
            <a:xfrm>
              <a:off x="1826913" y="3295385"/>
              <a:ext cx="161396" cy="82021"/>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 name="Uruguay"/>
            <p:cNvSpPr>
              <a:spLocks/>
            </p:cNvSpPr>
            <p:nvPr/>
          </p:nvSpPr>
          <p:spPr bwMode="auto">
            <a:xfrm>
              <a:off x="2618017" y="4597136"/>
              <a:ext cx="140229" cy="150813"/>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 name="Paraguay"/>
            <p:cNvSpPr>
              <a:spLocks/>
            </p:cNvSpPr>
            <p:nvPr/>
          </p:nvSpPr>
          <p:spPr bwMode="auto">
            <a:xfrm>
              <a:off x="2440747" y="4250531"/>
              <a:ext cx="240771" cy="280458"/>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 name="Bolivia"/>
            <p:cNvSpPr>
              <a:spLocks/>
            </p:cNvSpPr>
            <p:nvPr/>
          </p:nvSpPr>
          <p:spPr bwMode="auto">
            <a:xfrm>
              <a:off x="2202622" y="3964781"/>
              <a:ext cx="365125" cy="428625"/>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 name="Ecuador"/>
            <p:cNvSpPr>
              <a:spLocks/>
            </p:cNvSpPr>
            <p:nvPr/>
          </p:nvSpPr>
          <p:spPr bwMode="auto">
            <a:xfrm>
              <a:off x="1882476" y="3589073"/>
              <a:ext cx="150813" cy="187854"/>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 name="Freeform 19"/>
            <p:cNvSpPr>
              <a:spLocks/>
            </p:cNvSpPr>
            <p:nvPr/>
          </p:nvSpPr>
          <p:spPr bwMode="auto">
            <a:xfrm>
              <a:off x="2612726" y="3425031"/>
              <a:ext cx="89958" cy="134938"/>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 name="Suriname"/>
            <p:cNvSpPr>
              <a:spLocks/>
            </p:cNvSpPr>
            <p:nvPr/>
          </p:nvSpPr>
          <p:spPr bwMode="auto">
            <a:xfrm>
              <a:off x="2517476" y="3417094"/>
              <a:ext cx="121708" cy="145521"/>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 name="Guyana"/>
            <p:cNvSpPr>
              <a:spLocks/>
            </p:cNvSpPr>
            <p:nvPr/>
          </p:nvSpPr>
          <p:spPr bwMode="auto">
            <a:xfrm>
              <a:off x="2430163" y="3337719"/>
              <a:ext cx="129646" cy="246063"/>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 name="Freeform 24"/>
            <p:cNvSpPr>
              <a:spLocks/>
            </p:cNvSpPr>
            <p:nvPr/>
          </p:nvSpPr>
          <p:spPr bwMode="auto">
            <a:xfrm>
              <a:off x="2477788" y="5237427"/>
              <a:ext cx="82021" cy="68792"/>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0" name="Haiti"/>
            <p:cNvSpPr>
              <a:spLocks/>
            </p:cNvSpPr>
            <p:nvPr/>
          </p:nvSpPr>
          <p:spPr bwMode="auto">
            <a:xfrm>
              <a:off x="2102080" y="2946135"/>
              <a:ext cx="76729" cy="58208"/>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1" name="Honduras"/>
            <p:cNvSpPr>
              <a:spLocks/>
            </p:cNvSpPr>
            <p:nvPr/>
          </p:nvSpPr>
          <p:spPr bwMode="auto">
            <a:xfrm>
              <a:off x="1662872" y="3081073"/>
              <a:ext cx="179917" cy="100542"/>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2" name="El Salvador"/>
            <p:cNvSpPr>
              <a:spLocks/>
            </p:cNvSpPr>
            <p:nvPr/>
          </p:nvSpPr>
          <p:spPr bwMode="auto">
            <a:xfrm>
              <a:off x="1639059" y="3139281"/>
              <a:ext cx="68792" cy="37042"/>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3" name="Nicaragua"/>
            <p:cNvSpPr>
              <a:spLocks/>
            </p:cNvSpPr>
            <p:nvPr/>
          </p:nvSpPr>
          <p:spPr bwMode="auto">
            <a:xfrm>
              <a:off x="1713142" y="3110177"/>
              <a:ext cx="129646" cy="150813"/>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4" name="Guatemala"/>
            <p:cNvSpPr>
              <a:spLocks/>
            </p:cNvSpPr>
            <p:nvPr/>
          </p:nvSpPr>
          <p:spPr bwMode="auto">
            <a:xfrm>
              <a:off x="1591434" y="3022865"/>
              <a:ext cx="111125" cy="137583"/>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5" name="Dominican Republic"/>
            <p:cNvSpPr>
              <a:spLocks/>
            </p:cNvSpPr>
            <p:nvPr/>
          </p:nvSpPr>
          <p:spPr bwMode="auto">
            <a:xfrm>
              <a:off x="2165580" y="2943490"/>
              <a:ext cx="105833" cy="74083"/>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6" name="Freeform 34"/>
            <p:cNvSpPr>
              <a:spLocks/>
            </p:cNvSpPr>
            <p:nvPr/>
          </p:nvSpPr>
          <p:spPr bwMode="auto">
            <a:xfrm>
              <a:off x="1832205" y="2837656"/>
              <a:ext cx="291042" cy="113771"/>
            </a:xfrm>
            <a:custGeom>
              <a:avLst/>
              <a:gdLst/>
              <a:ahLst/>
              <a:cxnLst>
                <a:cxn ang="0">
                  <a:pos x="6" y="34"/>
                </a:cxn>
                <a:cxn ang="0">
                  <a:pos x="10" y="34"/>
                </a:cxn>
                <a:cxn ang="0">
                  <a:pos x="20" y="32"/>
                </a:cxn>
                <a:cxn ang="0">
                  <a:pos x="22" y="28"/>
                </a:cxn>
                <a:cxn ang="0">
                  <a:pos x="32" y="24"/>
                </a:cxn>
                <a:cxn ang="0">
                  <a:pos x="42" y="20"/>
                </a:cxn>
                <a:cxn ang="0">
                  <a:pos x="46" y="16"/>
                </a:cxn>
                <a:cxn ang="0">
                  <a:pos x="74" y="20"/>
                </a:cxn>
                <a:cxn ang="0">
                  <a:pos x="66" y="22"/>
                </a:cxn>
                <a:cxn ang="0">
                  <a:pos x="62" y="26"/>
                </a:cxn>
                <a:cxn ang="0">
                  <a:pos x="80" y="28"/>
                </a:cxn>
                <a:cxn ang="0">
                  <a:pos x="92" y="30"/>
                </a:cxn>
                <a:cxn ang="0">
                  <a:pos x="96" y="32"/>
                </a:cxn>
                <a:cxn ang="0">
                  <a:pos x="106" y="38"/>
                </a:cxn>
                <a:cxn ang="0">
                  <a:pos x="126" y="44"/>
                </a:cxn>
                <a:cxn ang="0">
                  <a:pos x="130" y="46"/>
                </a:cxn>
                <a:cxn ang="0">
                  <a:pos x="132" y="56"/>
                </a:cxn>
                <a:cxn ang="0">
                  <a:pos x="140" y="64"/>
                </a:cxn>
                <a:cxn ang="0">
                  <a:pos x="150" y="66"/>
                </a:cxn>
                <a:cxn ang="0">
                  <a:pos x="154" y="68"/>
                </a:cxn>
                <a:cxn ang="0">
                  <a:pos x="156" y="74"/>
                </a:cxn>
                <a:cxn ang="0">
                  <a:pos x="144" y="82"/>
                </a:cxn>
                <a:cxn ang="0">
                  <a:pos x="158" y="84"/>
                </a:cxn>
                <a:cxn ang="0">
                  <a:pos x="174" y="82"/>
                </a:cxn>
                <a:cxn ang="0">
                  <a:pos x="188" y="82"/>
                </a:cxn>
                <a:cxn ang="0">
                  <a:pos x="198" y="82"/>
                </a:cxn>
                <a:cxn ang="0">
                  <a:pos x="218" y="76"/>
                </a:cxn>
                <a:cxn ang="0">
                  <a:pos x="218" y="72"/>
                </a:cxn>
                <a:cxn ang="0">
                  <a:pos x="210" y="66"/>
                </a:cxn>
                <a:cxn ang="0">
                  <a:pos x="200" y="64"/>
                </a:cxn>
                <a:cxn ang="0">
                  <a:pos x="196" y="64"/>
                </a:cxn>
                <a:cxn ang="0">
                  <a:pos x="186" y="62"/>
                </a:cxn>
                <a:cxn ang="0">
                  <a:pos x="190" y="56"/>
                </a:cxn>
                <a:cxn ang="0">
                  <a:pos x="192" y="52"/>
                </a:cxn>
                <a:cxn ang="0">
                  <a:pos x="182" y="50"/>
                </a:cxn>
                <a:cxn ang="0">
                  <a:pos x="168" y="46"/>
                </a:cxn>
                <a:cxn ang="0">
                  <a:pos x="154" y="38"/>
                </a:cxn>
                <a:cxn ang="0">
                  <a:pos x="148" y="38"/>
                </a:cxn>
                <a:cxn ang="0">
                  <a:pos x="144" y="32"/>
                </a:cxn>
                <a:cxn ang="0">
                  <a:pos x="142" y="32"/>
                </a:cxn>
                <a:cxn ang="0">
                  <a:pos x="128" y="26"/>
                </a:cxn>
                <a:cxn ang="0">
                  <a:pos x="116" y="18"/>
                </a:cxn>
                <a:cxn ang="0">
                  <a:pos x="102" y="8"/>
                </a:cxn>
                <a:cxn ang="0">
                  <a:pos x="88" y="6"/>
                </a:cxn>
                <a:cxn ang="0">
                  <a:pos x="82" y="4"/>
                </a:cxn>
                <a:cxn ang="0">
                  <a:pos x="58" y="2"/>
                </a:cxn>
                <a:cxn ang="0">
                  <a:pos x="44" y="2"/>
                </a:cxn>
                <a:cxn ang="0">
                  <a:pos x="26" y="8"/>
                </a:cxn>
                <a:cxn ang="0">
                  <a:pos x="16" y="14"/>
                </a:cxn>
                <a:cxn ang="0">
                  <a:pos x="14" y="26"/>
                </a:cxn>
                <a:cxn ang="0">
                  <a:pos x="8" y="30"/>
                </a:cxn>
              </a:cxnLst>
              <a:rect l="0" t="0" r="r" b="b"/>
              <a:pathLst>
                <a:path w="220" h="86">
                  <a:moveTo>
                    <a:pt x="0" y="32"/>
                  </a:moveTo>
                  <a:lnTo>
                    <a:pt x="0" y="32"/>
                  </a:lnTo>
                  <a:lnTo>
                    <a:pt x="2" y="36"/>
                  </a:lnTo>
                  <a:lnTo>
                    <a:pt x="6" y="34"/>
                  </a:lnTo>
                  <a:lnTo>
                    <a:pt x="6" y="34"/>
                  </a:lnTo>
                  <a:lnTo>
                    <a:pt x="10" y="32"/>
                  </a:lnTo>
                  <a:lnTo>
                    <a:pt x="12" y="32"/>
                  </a:lnTo>
                  <a:lnTo>
                    <a:pt x="12" y="32"/>
                  </a:lnTo>
                  <a:lnTo>
                    <a:pt x="12" y="32"/>
                  </a:lnTo>
                  <a:lnTo>
                    <a:pt x="10" y="34"/>
                  </a:lnTo>
                  <a:lnTo>
                    <a:pt x="12" y="34"/>
                  </a:lnTo>
                  <a:lnTo>
                    <a:pt x="14" y="34"/>
                  </a:lnTo>
                  <a:lnTo>
                    <a:pt x="14" y="34"/>
                  </a:lnTo>
                  <a:lnTo>
                    <a:pt x="16" y="32"/>
                  </a:lnTo>
                  <a:lnTo>
                    <a:pt x="20" y="32"/>
                  </a:lnTo>
                  <a:lnTo>
                    <a:pt x="20" y="32"/>
                  </a:lnTo>
                  <a:lnTo>
                    <a:pt x="22" y="30"/>
                  </a:lnTo>
                  <a:lnTo>
                    <a:pt x="24" y="30"/>
                  </a:lnTo>
                  <a:lnTo>
                    <a:pt x="22" y="28"/>
                  </a:lnTo>
                  <a:lnTo>
                    <a:pt x="22" y="28"/>
                  </a:lnTo>
                  <a:lnTo>
                    <a:pt x="22" y="28"/>
                  </a:lnTo>
                  <a:lnTo>
                    <a:pt x="22" y="26"/>
                  </a:lnTo>
                  <a:lnTo>
                    <a:pt x="26" y="24"/>
                  </a:lnTo>
                  <a:lnTo>
                    <a:pt x="26" y="24"/>
                  </a:lnTo>
                  <a:lnTo>
                    <a:pt x="32" y="24"/>
                  </a:lnTo>
                  <a:lnTo>
                    <a:pt x="36" y="24"/>
                  </a:lnTo>
                  <a:lnTo>
                    <a:pt x="36" y="24"/>
                  </a:lnTo>
                  <a:lnTo>
                    <a:pt x="40" y="22"/>
                  </a:lnTo>
                  <a:lnTo>
                    <a:pt x="42" y="20"/>
                  </a:lnTo>
                  <a:lnTo>
                    <a:pt x="42" y="20"/>
                  </a:lnTo>
                  <a:lnTo>
                    <a:pt x="44" y="18"/>
                  </a:lnTo>
                  <a:lnTo>
                    <a:pt x="44" y="18"/>
                  </a:lnTo>
                  <a:lnTo>
                    <a:pt x="44" y="16"/>
                  </a:lnTo>
                  <a:lnTo>
                    <a:pt x="46" y="16"/>
                  </a:lnTo>
                  <a:lnTo>
                    <a:pt x="46" y="16"/>
                  </a:lnTo>
                  <a:lnTo>
                    <a:pt x="60" y="16"/>
                  </a:lnTo>
                  <a:lnTo>
                    <a:pt x="70" y="18"/>
                  </a:lnTo>
                  <a:lnTo>
                    <a:pt x="70" y="18"/>
                  </a:lnTo>
                  <a:lnTo>
                    <a:pt x="74" y="20"/>
                  </a:lnTo>
                  <a:lnTo>
                    <a:pt x="74" y="20"/>
                  </a:lnTo>
                  <a:lnTo>
                    <a:pt x="72" y="20"/>
                  </a:lnTo>
                  <a:lnTo>
                    <a:pt x="72" y="20"/>
                  </a:lnTo>
                  <a:lnTo>
                    <a:pt x="68" y="22"/>
                  </a:lnTo>
                  <a:lnTo>
                    <a:pt x="66" y="22"/>
                  </a:lnTo>
                  <a:lnTo>
                    <a:pt x="66" y="22"/>
                  </a:lnTo>
                  <a:lnTo>
                    <a:pt x="60" y="22"/>
                  </a:lnTo>
                  <a:lnTo>
                    <a:pt x="58" y="22"/>
                  </a:lnTo>
                  <a:lnTo>
                    <a:pt x="58" y="22"/>
                  </a:lnTo>
                  <a:lnTo>
                    <a:pt x="58" y="24"/>
                  </a:lnTo>
                  <a:lnTo>
                    <a:pt x="62" y="26"/>
                  </a:lnTo>
                  <a:lnTo>
                    <a:pt x="62" y="26"/>
                  </a:lnTo>
                  <a:lnTo>
                    <a:pt x="66" y="28"/>
                  </a:lnTo>
                  <a:lnTo>
                    <a:pt x="72" y="28"/>
                  </a:lnTo>
                  <a:lnTo>
                    <a:pt x="72" y="28"/>
                  </a:lnTo>
                  <a:lnTo>
                    <a:pt x="80" y="28"/>
                  </a:lnTo>
                  <a:lnTo>
                    <a:pt x="84" y="30"/>
                  </a:lnTo>
                  <a:lnTo>
                    <a:pt x="88" y="28"/>
                  </a:lnTo>
                  <a:lnTo>
                    <a:pt x="88" y="28"/>
                  </a:lnTo>
                  <a:lnTo>
                    <a:pt x="90" y="28"/>
                  </a:lnTo>
                  <a:lnTo>
                    <a:pt x="92" y="30"/>
                  </a:lnTo>
                  <a:lnTo>
                    <a:pt x="94" y="28"/>
                  </a:lnTo>
                  <a:lnTo>
                    <a:pt x="94" y="28"/>
                  </a:lnTo>
                  <a:lnTo>
                    <a:pt x="96" y="28"/>
                  </a:lnTo>
                  <a:lnTo>
                    <a:pt x="94" y="30"/>
                  </a:lnTo>
                  <a:lnTo>
                    <a:pt x="96" y="32"/>
                  </a:lnTo>
                  <a:lnTo>
                    <a:pt x="98" y="32"/>
                  </a:lnTo>
                  <a:lnTo>
                    <a:pt x="98" y="32"/>
                  </a:lnTo>
                  <a:lnTo>
                    <a:pt x="100" y="34"/>
                  </a:lnTo>
                  <a:lnTo>
                    <a:pt x="106" y="38"/>
                  </a:lnTo>
                  <a:lnTo>
                    <a:pt x="106" y="38"/>
                  </a:lnTo>
                  <a:lnTo>
                    <a:pt x="112" y="40"/>
                  </a:lnTo>
                  <a:lnTo>
                    <a:pt x="118" y="42"/>
                  </a:lnTo>
                  <a:lnTo>
                    <a:pt x="118" y="42"/>
                  </a:lnTo>
                  <a:lnTo>
                    <a:pt x="124" y="44"/>
                  </a:lnTo>
                  <a:lnTo>
                    <a:pt x="126" y="44"/>
                  </a:lnTo>
                  <a:lnTo>
                    <a:pt x="126" y="44"/>
                  </a:lnTo>
                  <a:lnTo>
                    <a:pt x="128" y="42"/>
                  </a:lnTo>
                  <a:lnTo>
                    <a:pt x="128" y="44"/>
                  </a:lnTo>
                  <a:lnTo>
                    <a:pt x="128" y="44"/>
                  </a:lnTo>
                  <a:lnTo>
                    <a:pt x="130" y="46"/>
                  </a:lnTo>
                  <a:lnTo>
                    <a:pt x="130" y="46"/>
                  </a:lnTo>
                  <a:lnTo>
                    <a:pt x="130" y="48"/>
                  </a:lnTo>
                  <a:lnTo>
                    <a:pt x="130" y="48"/>
                  </a:lnTo>
                  <a:lnTo>
                    <a:pt x="132" y="52"/>
                  </a:lnTo>
                  <a:lnTo>
                    <a:pt x="132" y="56"/>
                  </a:lnTo>
                  <a:lnTo>
                    <a:pt x="132" y="56"/>
                  </a:lnTo>
                  <a:lnTo>
                    <a:pt x="132" y="58"/>
                  </a:lnTo>
                  <a:lnTo>
                    <a:pt x="136" y="62"/>
                  </a:lnTo>
                  <a:lnTo>
                    <a:pt x="136" y="62"/>
                  </a:lnTo>
                  <a:lnTo>
                    <a:pt x="140" y="64"/>
                  </a:lnTo>
                  <a:lnTo>
                    <a:pt x="144" y="64"/>
                  </a:lnTo>
                  <a:lnTo>
                    <a:pt x="144" y="64"/>
                  </a:lnTo>
                  <a:lnTo>
                    <a:pt x="146" y="66"/>
                  </a:lnTo>
                  <a:lnTo>
                    <a:pt x="150" y="66"/>
                  </a:lnTo>
                  <a:lnTo>
                    <a:pt x="150" y="66"/>
                  </a:lnTo>
                  <a:lnTo>
                    <a:pt x="154" y="64"/>
                  </a:lnTo>
                  <a:lnTo>
                    <a:pt x="156" y="64"/>
                  </a:lnTo>
                  <a:lnTo>
                    <a:pt x="154" y="66"/>
                  </a:lnTo>
                  <a:lnTo>
                    <a:pt x="154" y="66"/>
                  </a:lnTo>
                  <a:lnTo>
                    <a:pt x="154" y="68"/>
                  </a:lnTo>
                  <a:lnTo>
                    <a:pt x="158" y="70"/>
                  </a:lnTo>
                  <a:lnTo>
                    <a:pt x="158" y="70"/>
                  </a:lnTo>
                  <a:lnTo>
                    <a:pt x="160" y="72"/>
                  </a:lnTo>
                  <a:lnTo>
                    <a:pt x="156" y="74"/>
                  </a:lnTo>
                  <a:lnTo>
                    <a:pt x="156" y="74"/>
                  </a:lnTo>
                  <a:lnTo>
                    <a:pt x="150" y="78"/>
                  </a:lnTo>
                  <a:lnTo>
                    <a:pt x="150" y="78"/>
                  </a:lnTo>
                  <a:lnTo>
                    <a:pt x="146" y="80"/>
                  </a:lnTo>
                  <a:lnTo>
                    <a:pt x="144" y="82"/>
                  </a:lnTo>
                  <a:lnTo>
                    <a:pt x="144" y="82"/>
                  </a:lnTo>
                  <a:lnTo>
                    <a:pt x="142" y="84"/>
                  </a:lnTo>
                  <a:lnTo>
                    <a:pt x="148" y="86"/>
                  </a:lnTo>
                  <a:lnTo>
                    <a:pt x="148" y="86"/>
                  </a:lnTo>
                  <a:lnTo>
                    <a:pt x="154" y="84"/>
                  </a:lnTo>
                  <a:lnTo>
                    <a:pt x="158" y="84"/>
                  </a:lnTo>
                  <a:lnTo>
                    <a:pt x="158" y="84"/>
                  </a:lnTo>
                  <a:lnTo>
                    <a:pt x="162" y="84"/>
                  </a:lnTo>
                  <a:lnTo>
                    <a:pt x="168" y="82"/>
                  </a:lnTo>
                  <a:lnTo>
                    <a:pt x="168" y="82"/>
                  </a:lnTo>
                  <a:lnTo>
                    <a:pt x="174" y="82"/>
                  </a:lnTo>
                  <a:lnTo>
                    <a:pt x="176" y="82"/>
                  </a:lnTo>
                  <a:lnTo>
                    <a:pt x="178" y="82"/>
                  </a:lnTo>
                  <a:lnTo>
                    <a:pt x="182" y="82"/>
                  </a:lnTo>
                  <a:lnTo>
                    <a:pt x="182" y="82"/>
                  </a:lnTo>
                  <a:lnTo>
                    <a:pt x="188" y="82"/>
                  </a:lnTo>
                  <a:lnTo>
                    <a:pt x="194" y="82"/>
                  </a:lnTo>
                  <a:lnTo>
                    <a:pt x="194" y="82"/>
                  </a:lnTo>
                  <a:lnTo>
                    <a:pt x="194" y="82"/>
                  </a:lnTo>
                  <a:lnTo>
                    <a:pt x="198" y="82"/>
                  </a:lnTo>
                  <a:lnTo>
                    <a:pt x="198" y="82"/>
                  </a:lnTo>
                  <a:lnTo>
                    <a:pt x="202" y="80"/>
                  </a:lnTo>
                  <a:lnTo>
                    <a:pt x="208" y="78"/>
                  </a:lnTo>
                  <a:lnTo>
                    <a:pt x="208" y="78"/>
                  </a:lnTo>
                  <a:lnTo>
                    <a:pt x="214" y="78"/>
                  </a:lnTo>
                  <a:lnTo>
                    <a:pt x="218" y="76"/>
                  </a:lnTo>
                  <a:lnTo>
                    <a:pt x="218" y="76"/>
                  </a:lnTo>
                  <a:lnTo>
                    <a:pt x="220" y="74"/>
                  </a:lnTo>
                  <a:lnTo>
                    <a:pt x="218" y="72"/>
                  </a:lnTo>
                  <a:lnTo>
                    <a:pt x="218" y="72"/>
                  </a:lnTo>
                  <a:lnTo>
                    <a:pt x="218" y="72"/>
                  </a:lnTo>
                  <a:lnTo>
                    <a:pt x="216" y="72"/>
                  </a:lnTo>
                  <a:lnTo>
                    <a:pt x="214" y="70"/>
                  </a:lnTo>
                  <a:lnTo>
                    <a:pt x="212" y="70"/>
                  </a:lnTo>
                  <a:lnTo>
                    <a:pt x="212" y="70"/>
                  </a:lnTo>
                  <a:lnTo>
                    <a:pt x="210" y="66"/>
                  </a:lnTo>
                  <a:lnTo>
                    <a:pt x="208" y="66"/>
                  </a:lnTo>
                  <a:lnTo>
                    <a:pt x="208" y="66"/>
                  </a:lnTo>
                  <a:lnTo>
                    <a:pt x="204" y="66"/>
                  </a:lnTo>
                  <a:lnTo>
                    <a:pt x="200" y="64"/>
                  </a:lnTo>
                  <a:lnTo>
                    <a:pt x="200" y="64"/>
                  </a:lnTo>
                  <a:lnTo>
                    <a:pt x="200" y="64"/>
                  </a:lnTo>
                  <a:lnTo>
                    <a:pt x="198" y="64"/>
                  </a:lnTo>
                  <a:lnTo>
                    <a:pt x="196" y="64"/>
                  </a:lnTo>
                  <a:lnTo>
                    <a:pt x="196" y="64"/>
                  </a:lnTo>
                  <a:lnTo>
                    <a:pt x="196" y="64"/>
                  </a:lnTo>
                  <a:lnTo>
                    <a:pt x="192" y="64"/>
                  </a:lnTo>
                  <a:lnTo>
                    <a:pt x="190" y="64"/>
                  </a:lnTo>
                  <a:lnTo>
                    <a:pt x="190" y="64"/>
                  </a:lnTo>
                  <a:lnTo>
                    <a:pt x="188" y="62"/>
                  </a:lnTo>
                  <a:lnTo>
                    <a:pt x="186" y="62"/>
                  </a:lnTo>
                  <a:lnTo>
                    <a:pt x="186" y="62"/>
                  </a:lnTo>
                  <a:lnTo>
                    <a:pt x="186" y="62"/>
                  </a:lnTo>
                  <a:lnTo>
                    <a:pt x="192" y="60"/>
                  </a:lnTo>
                  <a:lnTo>
                    <a:pt x="192" y="58"/>
                  </a:lnTo>
                  <a:lnTo>
                    <a:pt x="190" y="56"/>
                  </a:lnTo>
                  <a:lnTo>
                    <a:pt x="190" y="56"/>
                  </a:lnTo>
                  <a:lnTo>
                    <a:pt x="190" y="56"/>
                  </a:lnTo>
                  <a:lnTo>
                    <a:pt x="192" y="54"/>
                  </a:lnTo>
                  <a:lnTo>
                    <a:pt x="192" y="52"/>
                  </a:lnTo>
                  <a:lnTo>
                    <a:pt x="192" y="52"/>
                  </a:lnTo>
                  <a:lnTo>
                    <a:pt x="192" y="52"/>
                  </a:lnTo>
                  <a:lnTo>
                    <a:pt x="188" y="52"/>
                  </a:lnTo>
                  <a:lnTo>
                    <a:pt x="184" y="50"/>
                  </a:lnTo>
                  <a:lnTo>
                    <a:pt x="184" y="50"/>
                  </a:lnTo>
                  <a:lnTo>
                    <a:pt x="182" y="50"/>
                  </a:lnTo>
                  <a:lnTo>
                    <a:pt x="180" y="50"/>
                  </a:lnTo>
                  <a:lnTo>
                    <a:pt x="178" y="50"/>
                  </a:lnTo>
                  <a:lnTo>
                    <a:pt x="178" y="50"/>
                  </a:lnTo>
                  <a:lnTo>
                    <a:pt x="172" y="48"/>
                  </a:lnTo>
                  <a:lnTo>
                    <a:pt x="168" y="46"/>
                  </a:lnTo>
                  <a:lnTo>
                    <a:pt x="168" y="46"/>
                  </a:lnTo>
                  <a:lnTo>
                    <a:pt x="166" y="44"/>
                  </a:lnTo>
                  <a:lnTo>
                    <a:pt x="160" y="42"/>
                  </a:lnTo>
                  <a:lnTo>
                    <a:pt x="154" y="38"/>
                  </a:lnTo>
                  <a:lnTo>
                    <a:pt x="154" y="38"/>
                  </a:lnTo>
                  <a:lnTo>
                    <a:pt x="152" y="38"/>
                  </a:lnTo>
                  <a:lnTo>
                    <a:pt x="152" y="38"/>
                  </a:lnTo>
                  <a:lnTo>
                    <a:pt x="150" y="38"/>
                  </a:lnTo>
                  <a:lnTo>
                    <a:pt x="150" y="38"/>
                  </a:lnTo>
                  <a:lnTo>
                    <a:pt x="148" y="38"/>
                  </a:lnTo>
                  <a:lnTo>
                    <a:pt x="150" y="38"/>
                  </a:lnTo>
                  <a:lnTo>
                    <a:pt x="150" y="36"/>
                  </a:lnTo>
                  <a:lnTo>
                    <a:pt x="150" y="36"/>
                  </a:lnTo>
                  <a:lnTo>
                    <a:pt x="150" y="36"/>
                  </a:lnTo>
                  <a:lnTo>
                    <a:pt x="144" y="32"/>
                  </a:lnTo>
                  <a:lnTo>
                    <a:pt x="144" y="32"/>
                  </a:lnTo>
                  <a:lnTo>
                    <a:pt x="144" y="30"/>
                  </a:lnTo>
                  <a:lnTo>
                    <a:pt x="142" y="32"/>
                  </a:lnTo>
                  <a:lnTo>
                    <a:pt x="142" y="32"/>
                  </a:lnTo>
                  <a:lnTo>
                    <a:pt x="142" y="32"/>
                  </a:lnTo>
                  <a:lnTo>
                    <a:pt x="142" y="32"/>
                  </a:lnTo>
                  <a:lnTo>
                    <a:pt x="138" y="32"/>
                  </a:lnTo>
                  <a:lnTo>
                    <a:pt x="134" y="30"/>
                  </a:lnTo>
                  <a:lnTo>
                    <a:pt x="134" y="30"/>
                  </a:lnTo>
                  <a:lnTo>
                    <a:pt x="128" y="26"/>
                  </a:lnTo>
                  <a:lnTo>
                    <a:pt x="124" y="22"/>
                  </a:lnTo>
                  <a:lnTo>
                    <a:pt x="124" y="22"/>
                  </a:lnTo>
                  <a:lnTo>
                    <a:pt x="120" y="20"/>
                  </a:lnTo>
                  <a:lnTo>
                    <a:pt x="116" y="18"/>
                  </a:lnTo>
                  <a:lnTo>
                    <a:pt x="116" y="18"/>
                  </a:lnTo>
                  <a:lnTo>
                    <a:pt x="110" y="16"/>
                  </a:lnTo>
                  <a:lnTo>
                    <a:pt x="108" y="12"/>
                  </a:lnTo>
                  <a:lnTo>
                    <a:pt x="108" y="12"/>
                  </a:lnTo>
                  <a:lnTo>
                    <a:pt x="106" y="10"/>
                  </a:lnTo>
                  <a:lnTo>
                    <a:pt x="102" y="8"/>
                  </a:lnTo>
                  <a:lnTo>
                    <a:pt x="102" y="8"/>
                  </a:lnTo>
                  <a:lnTo>
                    <a:pt x="98" y="6"/>
                  </a:lnTo>
                  <a:lnTo>
                    <a:pt x="92" y="6"/>
                  </a:lnTo>
                  <a:lnTo>
                    <a:pt x="92" y="6"/>
                  </a:lnTo>
                  <a:lnTo>
                    <a:pt x="88" y="6"/>
                  </a:lnTo>
                  <a:lnTo>
                    <a:pt x="86" y="6"/>
                  </a:lnTo>
                  <a:lnTo>
                    <a:pt x="86" y="6"/>
                  </a:lnTo>
                  <a:lnTo>
                    <a:pt x="86" y="6"/>
                  </a:lnTo>
                  <a:lnTo>
                    <a:pt x="84" y="4"/>
                  </a:lnTo>
                  <a:lnTo>
                    <a:pt x="82" y="4"/>
                  </a:lnTo>
                  <a:lnTo>
                    <a:pt x="76" y="2"/>
                  </a:lnTo>
                  <a:lnTo>
                    <a:pt x="76" y="2"/>
                  </a:lnTo>
                  <a:lnTo>
                    <a:pt x="64" y="0"/>
                  </a:lnTo>
                  <a:lnTo>
                    <a:pt x="60" y="0"/>
                  </a:lnTo>
                  <a:lnTo>
                    <a:pt x="58" y="2"/>
                  </a:lnTo>
                  <a:lnTo>
                    <a:pt x="58" y="2"/>
                  </a:lnTo>
                  <a:lnTo>
                    <a:pt x="56" y="2"/>
                  </a:lnTo>
                  <a:lnTo>
                    <a:pt x="56" y="2"/>
                  </a:lnTo>
                  <a:lnTo>
                    <a:pt x="52" y="2"/>
                  </a:lnTo>
                  <a:lnTo>
                    <a:pt x="44" y="2"/>
                  </a:lnTo>
                  <a:lnTo>
                    <a:pt x="44" y="2"/>
                  </a:lnTo>
                  <a:lnTo>
                    <a:pt x="36" y="6"/>
                  </a:lnTo>
                  <a:lnTo>
                    <a:pt x="36" y="6"/>
                  </a:lnTo>
                  <a:lnTo>
                    <a:pt x="36" y="6"/>
                  </a:lnTo>
                  <a:lnTo>
                    <a:pt x="26" y="8"/>
                  </a:lnTo>
                  <a:lnTo>
                    <a:pt x="22" y="10"/>
                  </a:lnTo>
                  <a:lnTo>
                    <a:pt x="20" y="12"/>
                  </a:lnTo>
                  <a:lnTo>
                    <a:pt x="20" y="12"/>
                  </a:lnTo>
                  <a:lnTo>
                    <a:pt x="18" y="12"/>
                  </a:lnTo>
                  <a:lnTo>
                    <a:pt x="16" y="14"/>
                  </a:lnTo>
                  <a:lnTo>
                    <a:pt x="16" y="14"/>
                  </a:lnTo>
                  <a:lnTo>
                    <a:pt x="12" y="18"/>
                  </a:lnTo>
                  <a:lnTo>
                    <a:pt x="10" y="22"/>
                  </a:lnTo>
                  <a:lnTo>
                    <a:pt x="10" y="22"/>
                  </a:lnTo>
                  <a:lnTo>
                    <a:pt x="14" y="26"/>
                  </a:lnTo>
                  <a:lnTo>
                    <a:pt x="14" y="26"/>
                  </a:lnTo>
                  <a:lnTo>
                    <a:pt x="14" y="26"/>
                  </a:lnTo>
                  <a:lnTo>
                    <a:pt x="14" y="26"/>
                  </a:lnTo>
                  <a:lnTo>
                    <a:pt x="12" y="28"/>
                  </a:lnTo>
                  <a:lnTo>
                    <a:pt x="8" y="30"/>
                  </a:lnTo>
                  <a:lnTo>
                    <a:pt x="8" y="30"/>
                  </a:lnTo>
                  <a:lnTo>
                    <a:pt x="4" y="32"/>
                  </a:lnTo>
                  <a:lnTo>
                    <a:pt x="0" y="32"/>
                  </a:lnTo>
                  <a:lnTo>
                    <a:pt x="0" y="3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7" name="Jamaica"/>
            <p:cNvSpPr>
              <a:spLocks/>
            </p:cNvSpPr>
            <p:nvPr/>
          </p:nvSpPr>
          <p:spPr bwMode="auto">
            <a:xfrm>
              <a:off x="1985663" y="2991115"/>
              <a:ext cx="66146" cy="29104"/>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8" name="Freeform 36"/>
            <p:cNvSpPr>
              <a:spLocks/>
            </p:cNvSpPr>
            <p:nvPr/>
          </p:nvSpPr>
          <p:spPr bwMode="auto">
            <a:xfrm>
              <a:off x="2297872" y="2996406"/>
              <a:ext cx="44979" cy="13229"/>
            </a:xfrm>
            <a:custGeom>
              <a:avLst/>
              <a:gdLst/>
              <a:ahLst/>
              <a:cxnLst>
                <a:cxn ang="0">
                  <a:pos x="4" y="0"/>
                </a:cxn>
                <a:cxn ang="0">
                  <a:pos x="4" y="0"/>
                </a:cxn>
                <a:cxn ang="0">
                  <a:pos x="2" y="0"/>
                </a:cxn>
                <a:cxn ang="0">
                  <a:pos x="2" y="0"/>
                </a:cxn>
                <a:cxn ang="0">
                  <a:pos x="2" y="2"/>
                </a:cxn>
                <a:cxn ang="0">
                  <a:pos x="0" y="2"/>
                </a:cxn>
                <a:cxn ang="0">
                  <a:pos x="0" y="2"/>
                </a:cxn>
                <a:cxn ang="0">
                  <a:pos x="0" y="2"/>
                </a:cxn>
                <a:cxn ang="0">
                  <a:pos x="0" y="4"/>
                </a:cxn>
                <a:cxn ang="0">
                  <a:pos x="2" y="4"/>
                </a:cxn>
                <a:cxn ang="0">
                  <a:pos x="2" y="4"/>
                </a:cxn>
                <a:cxn ang="0">
                  <a:pos x="0" y="8"/>
                </a:cxn>
                <a:cxn ang="0">
                  <a:pos x="0" y="10"/>
                </a:cxn>
                <a:cxn ang="0">
                  <a:pos x="0" y="10"/>
                </a:cxn>
                <a:cxn ang="0">
                  <a:pos x="0" y="10"/>
                </a:cxn>
                <a:cxn ang="0">
                  <a:pos x="4" y="10"/>
                </a:cxn>
                <a:cxn ang="0">
                  <a:pos x="8" y="10"/>
                </a:cxn>
                <a:cxn ang="0">
                  <a:pos x="8" y="10"/>
                </a:cxn>
                <a:cxn ang="0">
                  <a:pos x="12" y="10"/>
                </a:cxn>
                <a:cxn ang="0">
                  <a:pos x="18" y="10"/>
                </a:cxn>
                <a:cxn ang="0">
                  <a:pos x="18" y="10"/>
                </a:cxn>
                <a:cxn ang="0">
                  <a:pos x="22" y="10"/>
                </a:cxn>
                <a:cxn ang="0">
                  <a:pos x="26" y="10"/>
                </a:cxn>
                <a:cxn ang="0">
                  <a:pos x="26" y="10"/>
                </a:cxn>
                <a:cxn ang="0">
                  <a:pos x="28" y="8"/>
                </a:cxn>
                <a:cxn ang="0">
                  <a:pos x="28" y="6"/>
                </a:cxn>
                <a:cxn ang="0">
                  <a:pos x="30" y="6"/>
                </a:cxn>
                <a:cxn ang="0">
                  <a:pos x="30" y="6"/>
                </a:cxn>
                <a:cxn ang="0">
                  <a:pos x="34" y="4"/>
                </a:cxn>
                <a:cxn ang="0">
                  <a:pos x="34" y="4"/>
                </a:cxn>
                <a:cxn ang="0">
                  <a:pos x="30" y="0"/>
                </a:cxn>
                <a:cxn ang="0">
                  <a:pos x="30" y="0"/>
                </a:cxn>
                <a:cxn ang="0">
                  <a:pos x="22" y="0"/>
                </a:cxn>
                <a:cxn ang="0">
                  <a:pos x="22" y="0"/>
                </a:cxn>
                <a:cxn ang="0">
                  <a:pos x="16" y="0"/>
                </a:cxn>
                <a:cxn ang="0">
                  <a:pos x="4" y="0"/>
                </a:cxn>
                <a:cxn ang="0">
                  <a:pos x="4" y="0"/>
                </a:cxn>
              </a:cxnLst>
              <a:rect l="0" t="0" r="r" b="b"/>
              <a:pathLst>
                <a:path w="34" h="10">
                  <a:moveTo>
                    <a:pt x="4" y="0"/>
                  </a:moveTo>
                  <a:lnTo>
                    <a:pt x="4" y="0"/>
                  </a:lnTo>
                  <a:lnTo>
                    <a:pt x="2" y="0"/>
                  </a:lnTo>
                  <a:lnTo>
                    <a:pt x="2" y="0"/>
                  </a:lnTo>
                  <a:lnTo>
                    <a:pt x="2" y="2"/>
                  </a:lnTo>
                  <a:lnTo>
                    <a:pt x="0" y="2"/>
                  </a:lnTo>
                  <a:lnTo>
                    <a:pt x="0" y="2"/>
                  </a:lnTo>
                  <a:lnTo>
                    <a:pt x="0" y="2"/>
                  </a:lnTo>
                  <a:lnTo>
                    <a:pt x="0" y="4"/>
                  </a:lnTo>
                  <a:lnTo>
                    <a:pt x="2" y="4"/>
                  </a:lnTo>
                  <a:lnTo>
                    <a:pt x="2" y="4"/>
                  </a:lnTo>
                  <a:lnTo>
                    <a:pt x="0" y="8"/>
                  </a:lnTo>
                  <a:lnTo>
                    <a:pt x="0" y="10"/>
                  </a:lnTo>
                  <a:lnTo>
                    <a:pt x="0" y="10"/>
                  </a:lnTo>
                  <a:lnTo>
                    <a:pt x="0" y="10"/>
                  </a:lnTo>
                  <a:lnTo>
                    <a:pt x="4" y="10"/>
                  </a:lnTo>
                  <a:lnTo>
                    <a:pt x="8" y="10"/>
                  </a:lnTo>
                  <a:lnTo>
                    <a:pt x="8" y="10"/>
                  </a:lnTo>
                  <a:lnTo>
                    <a:pt x="12" y="10"/>
                  </a:lnTo>
                  <a:lnTo>
                    <a:pt x="18" y="10"/>
                  </a:lnTo>
                  <a:lnTo>
                    <a:pt x="18" y="10"/>
                  </a:lnTo>
                  <a:lnTo>
                    <a:pt x="22" y="10"/>
                  </a:lnTo>
                  <a:lnTo>
                    <a:pt x="26" y="10"/>
                  </a:lnTo>
                  <a:lnTo>
                    <a:pt x="26" y="10"/>
                  </a:lnTo>
                  <a:lnTo>
                    <a:pt x="28" y="8"/>
                  </a:lnTo>
                  <a:lnTo>
                    <a:pt x="28" y="6"/>
                  </a:lnTo>
                  <a:lnTo>
                    <a:pt x="30" y="6"/>
                  </a:lnTo>
                  <a:lnTo>
                    <a:pt x="30" y="6"/>
                  </a:lnTo>
                  <a:lnTo>
                    <a:pt x="34" y="4"/>
                  </a:lnTo>
                  <a:lnTo>
                    <a:pt x="34" y="4"/>
                  </a:lnTo>
                  <a:lnTo>
                    <a:pt x="30" y="0"/>
                  </a:lnTo>
                  <a:lnTo>
                    <a:pt x="30" y="0"/>
                  </a:lnTo>
                  <a:lnTo>
                    <a:pt x="22" y="0"/>
                  </a:lnTo>
                  <a:lnTo>
                    <a:pt x="22" y="0"/>
                  </a:lnTo>
                  <a:lnTo>
                    <a:pt x="16" y="0"/>
                  </a:lnTo>
                  <a:lnTo>
                    <a:pt x="4" y="0"/>
                  </a:lnTo>
                  <a:lnTo>
                    <a:pt x="4"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9" name="belize"/>
            <p:cNvSpPr>
              <a:spLocks/>
            </p:cNvSpPr>
            <p:nvPr/>
          </p:nvSpPr>
          <p:spPr bwMode="auto">
            <a:xfrm>
              <a:off x="1678747" y="3004344"/>
              <a:ext cx="44979" cy="76729"/>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0" name="Freeform 39"/>
            <p:cNvSpPr>
              <a:spLocks/>
            </p:cNvSpPr>
            <p:nvPr/>
          </p:nvSpPr>
          <p:spPr bwMode="auto">
            <a:xfrm>
              <a:off x="4739976" y="2850885"/>
              <a:ext cx="460375" cy="637646"/>
            </a:xfrm>
            <a:custGeom>
              <a:avLst/>
              <a:gdLst/>
              <a:ahLst/>
              <a:cxnLst>
                <a:cxn ang="0">
                  <a:pos x="306" y="14"/>
                </a:cxn>
                <a:cxn ang="0">
                  <a:pos x="310" y="24"/>
                </a:cxn>
                <a:cxn ang="0">
                  <a:pos x="320" y="48"/>
                </a:cxn>
                <a:cxn ang="0">
                  <a:pos x="318" y="66"/>
                </a:cxn>
                <a:cxn ang="0">
                  <a:pos x="326" y="98"/>
                </a:cxn>
                <a:cxn ang="0">
                  <a:pos x="336" y="102"/>
                </a:cxn>
                <a:cxn ang="0">
                  <a:pos x="340" y="104"/>
                </a:cxn>
                <a:cxn ang="0">
                  <a:pos x="348" y="114"/>
                </a:cxn>
                <a:cxn ang="0">
                  <a:pos x="326" y="134"/>
                </a:cxn>
                <a:cxn ang="0">
                  <a:pos x="318" y="158"/>
                </a:cxn>
                <a:cxn ang="0">
                  <a:pos x="306" y="230"/>
                </a:cxn>
                <a:cxn ang="0">
                  <a:pos x="288" y="266"/>
                </a:cxn>
                <a:cxn ang="0">
                  <a:pos x="284" y="286"/>
                </a:cxn>
                <a:cxn ang="0">
                  <a:pos x="274" y="312"/>
                </a:cxn>
                <a:cxn ang="0">
                  <a:pos x="272" y="346"/>
                </a:cxn>
                <a:cxn ang="0">
                  <a:pos x="256" y="360"/>
                </a:cxn>
                <a:cxn ang="0">
                  <a:pos x="272" y="394"/>
                </a:cxn>
                <a:cxn ang="0">
                  <a:pos x="286" y="416"/>
                </a:cxn>
                <a:cxn ang="0">
                  <a:pos x="294" y="428"/>
                </a:cxn>
                <a:cxn ang="0">
                  <a:pos x="312" y="448"/>
                </a:cxn>
                <a:cxn ang="0">
                  <a:pos x="304" y="462"/>
                </a:cxn>
                <a:cxn ang="0">
                  <a:pos x="290" y="460"/>
                </a:cxn>
                <a:cxn ang="0">
                  <a:pos x="268" y="472"/>
                </a:cxn>
                <a:cxn ang="0">
                  <a:pos x="236" y="482"/>
                </a:cxn>
                <a:cxn ang="0">
                  <a:pos x="210" y="482"/>
                </a:cxn>
                <a:cxn ang="0">
                  <a:pos x="180" y="464"/>
                </a:cxn>
                <a:cxn ang="0">
                  <a:pos x="164" y="464"/>
                </a:cxn>
                <a:cxn ang="0">
                  <a:pos x="148" y="464"/>
                </a:cxn>
                <a:cxn ang="0">
                  <a:pos x="136" y="454"/>
                </a:cxn>
                <a:cxn ang="0">
                  <a:pos x="126" y="438"/>
                </a:cxn>
                <a:cxn ang="0">
                  <a:pos x="120" y="428"/>
                </a:cxn>
                <a:cxn ang="0">
                  <a:pos x="110" y="414"/>
                </a:cxn>
                <a:cxn ang="0">
                  <a:pos x="106" y="406"/>
                </a:cxn>
                <a:cxn ang="0">
                  <a:pos x="100" y="398"/>
                </a:cxn>
                <a:cxn ang="0">
                  <a:pos x="86" y="384"/>
                </a:cxn>
                <a:cxn ang="0">
                  <a:pos x="84" y="374"/>
                </a:cxn>
                <a:cxn ang="0">
                  <a:pos x="70" y="364"/>
                </a:cxn>
                <a:cxn ang="0">
                  <a:pos x="58" y="358"/>
                </a:cxn>
                <a:cxn ang="0">
                  <a:pos x="56" y="348"/>
                </a:cxn>
                <a:cxn ang="0">
                  <a:pos x="44" y="342"/>
                </a:cxn>
                <a:cxn ang="0">
                  <a:pos x="46" y="326"/>
                </a:cxn>
                <a:cxn ang="0">
                  <a:pos x="42" y="316"/>
                </a:cxn>
                <a:cxn ang="0">
                  <a:pos x="36" y="306"/>
                </a:cxn>
                <a:cxn ang="0">
                  <a:pos x="32" y="288"/>
                </a:cxn>
                <a:cxn ang="0">
                  <a:pos x="24" y="282"/>
                </a:cxn>
                <a:cxn ang="0">
                  <a:pos x="20" y="262"/>
                </a:cxn>
                <a:cxn ang="0">
                  <a:pos x="20" y="252"/>
                </a:cxn>
                <a:cxn ang="0">
                  <a:pos x="8" y="248"/>
                </a:cxn>
                <a:cxn ang="0">
                  <a:pos x="0" y="248"/>
                </a:cxn>
                <a:cxn ang="0">
                  <a:pos x="8" y="226"/>
                </a:cxn>
                <a:cxn ang="0">
                  <a:pos x="8" y="218"/>
                </a:cxn>
                <a:cxn ang="0">
                  <a:pos x="14" y="210"/>
                </a:cxn>
                <a:cxn ang="0">
                  <a:pos x="12" y="196"/>
                </a:cxn>
                <a:cxn ang="0">
                  <a:pos x="26" y="170"/>
                </a:cxn>
                <a:cxn ang="0">
                  <a:pos x="36" y="170"/>
                </a:cxn>
                <a:cxn ang="0">
                  <a:pos x="54" y="14"/>
                </a:cxn>
                <a:cxn ang="0">
                  <a:pos x="268" y="16"/>
                </a:cxn>
                <a:cxn ang="0">
                  <a:pos x="272" y="14"/>
                </a:cxn>
                <a:cxn ang="0">
                  <a:pos x="280" y="6"/>
                </a:cxn>
                <a:cxn ang="0">
                  <a:pos x="288" y="4"/>
                </a:cxn>
              </a:cxnLst>
              <a:rect l="0" t="0" r="r" b="b"/>
              <a:pathLst>
                <a:path w="348" h="482">
                  <a:moveTo>
                    <a:pt x="290" y="0"/>
                  </a:moveTo>
                  <a:lnTo>
                    <a:pt x="290" y="0"/>
                  </a:lnTo>
                  <a:lnTo>
                    <a:pt x="300" y="10"/>
                  </a:lnTo>
                  <a:lnTo>
                    <a:pt x="306" y="14"/>
                  </a:lnTo>
                  <a:lnTo>
                    <a:pt x="308" y="16"/>
                  </a:lnTo>
                  <a:lnTo>
                    <a:pt x="308" y="20"/>
                  </a:lnTo>
                  <a:lnTo>
                    <a:pt x="308" y="20"/>
                  </a:lnTo>
                  <a:lnTo>
                    <a:pt x="310" y="24"/>
                  </a:lnTo>
                  <a:lnTo>
                    <a:pt x="310" y="30"/>
                  </a:lnTo>
                  <a:lnTo>
                    <a:pt x="316" y="38"/>
                  </a:lnTo>
                  <a:lnTo>
                    <a:pt x="320" y="46"/>
                  </a:lnTo>
                  <a:lnTo>
                    <a:pt x="320" y="48"/>
                  </a:lnTo>
                  <a:lnTo>
                    <a:pt x="320" y="50"/>
                  </a:lnTo>
                  <a:lnTo>
                    <a:pt x="320" y="50"/>
                  </a:lnTo>
                  <a:lnTo>
                    <a:pt x="318" y="56"/>
                  </a:lnTo>
                  <a:lnTo>
                    <a:pt x="318" y="66"/>
                  </a:lnTo>
                  <a:lnTo>
                    <a:pt x="320" y="82"/>
                  </a:lnTo>
                  <a:lnTo>
                    <a:pt x="320" y="82"/>
                  </a:lnTo>
                  <a:lnTo>
                    <a:pt x="324" y="94"/>
                  </a:lnTo>
                  <a:lnTo>
                    <a:pt x="326" y="98"/>
                  </a:lnTo>
                  <a:lnTo>
                    <a:pt x="330" y="98"/>
                  </a:lnTo>
                  <a:lnTo>
                    <a:pt x="330" y="98"/>
                  </a:lnTo>
                  <a:lnTo>
                    <a:pt x="334" y="98"/>
                  </a:lnTo>
                  <a:lnTo>
                    <a:pt x="336" y="102"/>
                  </a:lnTo>
                  <a:lnTo>
                    <a:pt x="338" y="104"/>
                  </a:lnTo>
                  <a:lnTo>
                    <a:pt x="340" y="106"/>
                  </a:lnTo>
                  <a:lnTo>
                    <a:pt x="340" y="104"/>
                  </a:lnTo>
                  <a:lnTo>
                    <a:pt x="340" y="104"/>
                  </a:lnTo>
                  <a:lnTo>
                    <a:pt x="342" y="104"/>
                  </a:lnTo>
                  <a:lnTo>
                    <a:pt x="344" y="104"/>
                  </a:lnTo>
                  <a:lnTo>
                    <a:pt x="348" y="114"/>
                  </a:lnTo>
                  <a:lnTo>
                    <a:pt x="348" y="114"/>
                  </a:lnTo>
                  <a:lnTo>
                    <a:pt x="344" y="120"/>
                  </a:lnTo>
                  <a:lnTo>
                    <a:pt x="338" y="126"/>
                  </a:lnTo>
                  <a:lnTo>
                    <a:pt x="330" y="132"/>
                  </a:lnTo>
                  <a:lnTo>
                    <a:pt x="326" y="134"/>
                  </a:lnTo>
                  <a:lnTo>
                    <a:pt x="322" y="140"/>
                  </a:lnTo>
                  <a:lnTo>
                    <a:pt x="320" y="146"/>
                  </a:lnTo>
                  <a:lnTo>
                    <a:pt x="318" y="158"/>
                  </a:lnTo>
                  <a:lnTo>
                    <a:pt x="318" y="158"/>
                  </a:lnTo>
                  <a:lnTo>
                    <a:pt x="312" y="194"/>
                  </a:lnTo>
                  <a:lnTo>
                    <a:pt x="308" y="220"/>
                  </a:lnTo>
                  <a:lnTo>
                    <a:pt x="308" y="220"/>
                  </a:lnTo>
                  <a:lnTo>
                    <a:pt x="306" y="230"/>
                  </a:lnTo>
                  <a:lnTo>
                    <a:pt x="304" y="240"/>
                  </a:lnTo>
                  <a:lnTo>
                    <a:pt x="296" y="252"/>
                  </a:lnTo>
                  <a:lnTo>
                    <a:pt x="290" y="260"/>
                  </a:lnTo>
                  <a:lnTo>
                    <a:pt x="288" y="266"/>
                  </a:lnTo>
                  <a:lnTo>
                    <a:pt x="286" y="274"/>
                  </a:lnTo>
                  <a:lnTo>
                    <a:pt x="286" y="274"/>
                  </a:lnTo>
                  <a:lnTo>
                    <a:pt x="286" y="282"/>
                  </a:lnTo>
                  <a:lnTo>
                    <a:pt x="284" y="286"/>
                  </a:lnTo>
                  <a:lnTo>
                    <a:pt x="280" y="292"/>
                  </a:lnTo>
                  <a:lnTo>
                    <a:pt x="278" y="296"/>
                  </a:lnTo>
                  <a:lnTo>
                    <a:pt x="276" y="302"/>
                  </a:lnTo>
                  <a:lnTo>
                    <a:pt x="274" y="312"/>
                  </a:lnTo>
                  <a:lnTo>
                    <a:pt x="274" y="326"/>
                  </a:lnTo>
                  <a:lnTo>
                    <a:pt x="274" y="326"/>
                  </a:lnTo>
                  <a:lnTo>
                    <a:pt x="274" y="338"/>
                  </a:lnTo>
                  <a:lnTo>
                    <a:pt x="272" y="346"/>
                  </a:lnTo>
                  <a:lnTo>
                    <a:pt x="270" y="352"/>
                  </a:lnTo>
                  <a:lnTo>
                    <a:pt x="266" y="356"/>
                  </a:lnTo>
                  <a:lnTo>
                    <a:pt x="260" y="360"/>
                  </a:lnTo>
                  <a:lnTo>
                    <a:pt x="256" y="360"/>
                  </a:lnTo>
                  <a:lnTo>
                    <a:pt x="250" y="374"/>
                  </a:lnTo>
                  <a:lnTo>
                    <a:pt x="250" y="374"/>
                  </a:lnTo>
                  <a:lnTo>
                    <a:pt x="262" y="384"/>
                  </a:lnTo>
                  <a:lnTo>
                    <a:pt x="272" y="394"/>
                  </a:lnTo>
                  <a:lnTo>
                    <a:pt x="278" y="400"/>
                  </a:lnTo>
                  <a:lnTo>
                    <a:pt x="280" y="406"/>
                  </a:lnTo>
                  <a:lnTo>
                    <a:pt x="280" y="406"/>
                  </a:lnTo>
                  <a:lnTo>
                    <a:pt x="286" y="416"/>
                  </a:lnTo>
                  <a:lnTo>
                    <a:pt x="288" y="418"/>
                  </a:lnTo>
                  <a:lnTo>
                    <a:pt x="290" y="422"/>
                  </a:lnTo>
                  <a:lnTo>
                    <a:pt x="294" y="428"/>
                  </a:lnTo>
                  <a:lnTo>
                    <a:pt x="294" y="428"/>
                  </a:lnTo>
                  <a:lnTo>
                    <a:pt x="298" y="434"/>
                  </a:lnTo>
                  <a:lnTo>
                    <a:pt x="300" y="438"/>
                  </a:lnTo>
                  <a:lnTo>
                    <a:pt x="306" y="442"/>
                  </a:lnTo>
                  <a:lnTo>
                    <a:pt x="312" y="448"/>
                  </a:lnTo>
                  <a:lnTo>
                    <a:pt x="312" y="452"/>
                  </a:lnTo>
                  <a:lnTo>
                    <a:pt x="310" y="456"/>
                  </a:lnTo>
                  <a:lnTo>
                    <a:pt x="310" y="456"/>
                  </a:lnTo>
                  <a:lnTo>
                    <a:pt x="304" y="462"/>
                  </a:lnTo>
                  <a:lnTo>
                    <a:pt x="300" y="464"/>
                  </a:lnTo>
                  <a:lnTo>
                    <a:pt x="296" y="462"/>
                  </a:lnTo>
                  <a:lnTo>
                    <a:pt x="294" y="460"/>
                  </a:lnTo>
                  <a:lnTo>
                    <a:pt x="290" y="460"/>
                  </a:lnTo>
                  <a:lnTo>
                    <a:pt x="286" y="460"/>
                  </a:lnTo>
                  <a:lnTo>
                    <a:pt x="278" y="464"/>
                  </a:lnTo>
                  <a:lnTo>
                    <a:pt x="268" y="472"/>
                  </a:lnTo>
                  <a:lnTo>
                    <a:pt x="268" y="472"/>
                  </a:lnTo>
                  <a:lnTo>
                    <a:pt x="258" y="478"/>
                  </a:lnTo>
                  <a:lnTo>
                    <a:pt x="250" y="482"/>
                  </a:lnTo>
                  <a:lnTo>
                    <a:pt x="244" y="482"/>
                  </a:lnTo>
                  <a:lnTo>
                    <a:pt x="236" y="482"/>
                  </a:lnTo>
                  <a:lnTo>
                    <a:pt x="224" y="480"/>
                  </a:lnTo>
                  <a:lnTo>
                    <a:pt x="218" y="480"/>
                  </a:lnTo>
                  <a:lnTo>
                    <a:pt x="210" y="482"/>
                  </a:lnTo>
                  <a:lnTo>
                    <a:pt x="210" y="482"/>
                  </a:lnTo>
                  <a:lnTo>
                    <a:pt x="204" y="482"/>
                  </a:lnTo>
                  <a:lnTo>
                    <a:pt x="198" y="478"/>
                  </a:lnTo>
                  <a:lnTo>
                    <a:pt x="180" y="464"/>
                  </a:lnTo>
                  <a:lnTo>
                    <a:pt x="180" y="464"/>
                  </a:lnTo>
                  <a:lnTo>
                    <a:pt x="174" y="460"/>
                  </a:lnTo>
                  <a:lnTo>
                    <a:pt x="170" y="462"/>
                  </a:lnTo>
                  <a:lnTo>
                    <a:pt x="168" y="464"/>
                  </a:lnTo>
                  <a:lnTo>
                    <a:pt x="164" y="464"/>
                  </a:lnTo>
                  <a:lnTo>
                    <a:pt x="164" y="464"/>
                  </a:lnTo>
                  <a:lnTo>
                    <a:pt x="156" y="464"/>
                  </a:lnTo>
                  <a:lnTo>
                    <a:pt x="152" y="464"/>
                  </a:lnTo>
                  <a:lnTo>
                    <a:pt x="148" y="464"/>
                  </a:lnTo>
                  <a:lnTo>
                    <a:pt x="144" y="460"/>
                  </a:lnTo>
                  <a:lnTo>
                    <a:pt x="144" y="460"/>
                  </a:lnTo>
                  <a:lnTo>
                    <a:pt x="140" y="456"/>
                  </a:lnTo>
                  <a:lnTo>
                    <a:pt x="136" y="454"/>
                  </a:lnTo>
                  <a:lnTo>
                    <a:pt x="134" y="452"/>
                  </a:lnTo>
                  <a:lnTo>
                    <a:pt x="130" y="446"/>
                  </a:lnTo>
                  <a:lnTo>
                    <a:pt x="130" y="446"/>
                  </a:lnTo>
                  <a:lnTo>
                    <a:pt x="126" y="438"/>
                  </a:lnTo>
                  <a:lnTo>
                    <a:pt x="124" y="436"/>
                  </a:lnTo>
                  <a:lnTo>
                    <a:pt x="120" y="434"/>
                  </a:lnTo>
                  <a:lnTo>
                    <a:pt x="120" y="428"/>
                  </a:lnTo>
                  <a:lnTo>
                    <a:pt x="120" y="428"/>
                  </a:lnTo>
                  <a:lnTo>
                    <a:pt x="118" y="424"/>
                  </a:lnTo>
                  <a:lnTo>
                    <a:pt x="116" y="418"/>
                  </a:lnTo>
                  <a:lnTo>
                    <a:pt x="112" y="416"/>
                  </a:lnTo>
                  <a:lnTo>
                    <a:pt x="110" y="414"/>
                  </a:lnTo>
                  <a:lnTo>
                    <a:pt x="110" y="414"/>
                  </a:lnTo>
                  <a:lnTo>
                    <a:pt x="108" y="412"/>
                  </a:lnTo>
                  <a:lnTo>
                    <a:pt x="108" y="412"/>
                  </a:lnTo>
                  <a:lnTo>
                    <a:pt x="106" y="406"/>
                  </a:lnTo>
                  <a:lnTo>
                    <a:pt x="104" y="400"/>
                  </a:lnTo>
                  <a:lnTo>
                    <a:pt x="102" y="398"/>
                  </a:lnTo>
                  <a:lnTo>
                    <a:pt x="100" y="398"/>
                  </a:lnTo>
                  <a:lnTo>
                    <a:pt x="100" y="398"/>
                  </a:lnTo>
                  <a:lnTo>
                    <a:pt x="96" y="396"/>
                  </a:lnTo>
                  <a:lnTo>
                    <a:pt x="94" y="394"/>
                  </a:lnTo>
                  <a:lnTo>
                    <a:pt x="92" y="390"/>
                  </a:lnTo>
                  <a:lnTo>
                    <a:pt x="86" y="384"/>
                  </a:lnTo>
                  <a:lnTo>
                    <a:pt x="86" y="384"/>
                  </a:lnTo>
                  <a:lnTo>
                    <a:pt x="82" y="380"/>
                  </a:lnTo>
                  <a:lnTo>
                    <a:pt x="84" y="376"/>
                  </a:lnTo>
                  <a:lnTo>
                    <a:pt x="84" y="374"/>
                  </a:lnTo>
                  <a:lnTo>
                    <a:pt x="76" y="370"/>
                  </a:lnTo>
                  <a:lnTo>
                    <a:pt x="76" y="370"/>
                  </a:lnTo>
                  <a:lnTo>
                    <a:pt x="70" y="366"/>
                  </a:lnTo>
                  <a:lnTo>
                    <a:pt x="70" y="364"/>
                  </a:lnTo>
                  <a:lnTo>
                    <a:pt x="70" y="362"/>
                  </a:lnTo>
                  <a:lnTo>
                    <a:pt x="62" y="360"/>
                  </a:lnTo>
                  <a:lnTo>
                    <a:pt x="62" y="360"/>
                  </a:lnTo>
                  <a:lnTo>
                    <a:pt x="58" y="358"/>
                  </a:lnTo>
                  <a:lnTo>
                    <a:pt x="56" y="356"/>
                  </a:lnTo>
                  <a:lnTo>
                    <a:pt x="56" y="352"/>
                  </a:lnTo>
                  <a:lnTo>
                    <a:pt x="56" y="350"/>
                  </a:lnTo>
                  <a:lnTo>
                    <a:pt x="56" y="348"/>
                  </a:lnTo>
                  <a:lnTo>
                    <a:pt x="54" y="346"/>
                  </a:lnTo>
                  <a:lnTo>
                    <a:pt x="48" y="344"/>
                  </a:lnTo>
                  <a:lnTo>
                    <a:pt x="48" y="344"/>
                  </a:lnTo>
                  <a:lnTo>
                    <a:pt x="44" y="342"/>
                  </a:lnTo>
                  <a:lnTo>
                    <a:pt x="42" y="338"/>
                  </a:lnTo>
                  <a:lnTo>
                    <a:pt x="42" y="336"/>
                  </a:lnTo>
                  <a:lnTo>
                    <a:pt x="44" y="334"/>
                  </a:lnTo>
                  <a:lnTo>
                    <a:pt x="46" y="326"/>
                  </a:lnTo>
                  <a:lnTo>
                    <a:pt x="46" y="324"/>
                  </a:lnTo>
                  <a:lnTo>
                    <a:pt x="44" y="320"/>
                  </a:lnTo>
                  <a:lnTo>
                    <a:pt x="44" y="320"/>
                  </a:lnTo>
                  <a:lnTo>
                    <a:pt x="42" y="316"/>
                  </a:lnTo>
                  <a:lnTo>
                    <a:pt x="42" y="314"/>
                  </a:lnTo>
                  <a:lnTo>
                    <a:pt x="40" y="310"/>
                  </a:lnTo>
                  <a:lnTo>
                    <a:pt x="36" y="306"/>
                  </a:lnTo>
                  <a:lnTo>
                    <a:pt x="36" y="306"/>
                  </a:lnTo>
                  <a:lnTo>
                    <a:pt x="32" y="298"/>
                  </a:lnTo>
                  <a:lnTo>
                    <a:pt x="32" y="294"/>
                  </a:lnTo>
                  <a:lnTo>
                    <a:pt x="32" y="294"/>
                  </a:lnTo>
                  <a:lnTo>
                    <a:pt x="32" y="288"/>
                  </a:lnTo>
                  <a:lnTo>
                    <a:pt x="30" y="286"/>
                  </a:lnTo>
                  <a:lnTo>
                    <a:pt x="28" y="284"/>
                  </a:lnTo>
                  <a:lnTo>
                    <a:pt x="28" y="284"/>
                  </a:lnTo>
                  <a:lnTo>
                    <a:pt x="24" y="282"/>
                  </a:lnTo>
                  <a:lnTo>
                    <a:pt x="24" y="276"/>
                  </a:lnTo>
                  <a:lnTo>
                    <a:pt x="22" y="270"/>
                  </a:lnTo>
                  <a:lnTo>
                    <a:pt x="20" y="262"/>
                  </a:lnTo>
                  <a:lnTo>
                    <a:pt x="20" y="262"/>
                  </a:lnTo>
                  <a:lnTo>
                    <a:pt x="18" y="256"/>
                  </a:lnTo>
                  <a:lnTo>
                    <a:pt x="18" y="254"/>
                  </a:lnTo>
                  <a:lnTo>
                    <a:pt x="20" y="254"/>
                  </a:lnTo>
                  <a:lnTo>
                    <a:pt x="20" y="252"/>
                  </a:lnTo>
                  <a:lnTo>
                    <a:pt x="20" y="252"/>
                  </a:lnTo>
                  <a:lnTo>
                    <a:pt x="16" y="248"/>
                  </a:lnTo>
                  <a:lnTo>
                    <a:pt x="14" y="248"/>
                  </a:lnTo>
                  <a:lnTo>
                    <a:pt x="8" y="248"/>
                  </a:lnTo>
                  <a:lnTo>
                    <a:pt x="4" y="250"/>
                  </a:lnTo>
                  <a:lnTo>
                    <a:pt x="2" y="250"/>
                  </a:lnTo>
                  <a:lnTo>
                    <a:pt x="0" y="248"/>
                  </a:lnTo>
                  <a:lnTo>
                    <a:pt x="0" y="248"/>
                  </a:lnTo>
                  <a:lnTo>
                    <a:pt x="0" y="242"/>
                  </a:lnTo>
                  <a:lnTo>
                    <a:pt x="0" y="236"/>
                  </a:lnTo>
                  <a:lnTo>
                    <a:pt x="2" y="230"/>
                  </a:lnTo>
                  <a:lnTo>
                    <a:pt x="8" y="226"/>
                  </a:lnTo>
                  <a:lnTo>
                    <a:pt x="8" y="224"/>
                  </a:lnTo>
                  <a:lnTo>
                    <a:pt x="8" y="222"/>
                  </a:lnTo>
                  <a:lnTo>
                    <a:pt x="8" y="222"/>
                  </a:lnTo>
                  <a:lnTo>
                    <a:pt x="8" y="218"/>
                  </a:lnTo>
                  <a:lnTo>
                    <a:pt x="12" y="214"/>
                  </a:lnTo>
                  <a:lnTo>
                    <a:pt x="14" y="212"/>
                  </a:lnTo>
                  <a:lnTo>
                    <a:pt x="14" y="210"/>
                  </a:lnTo>
                  <a:lnTo>
                    <a:pt x="14" y="210"/>
                  </a:lnTo>
                  <a:lnTo>
                    <a:pt x="10" y="206"/>
                  </a:lnTo>
                  <a:lnTo>
                    <a:pt x="10" y="204"/>
                  </a:lnTo>
                  <a:lnTo>
                    <a:pt x="12" y="202"/>
                  </a:lnTo>
                  <a:lnTo>
                    <a:pt x="12" y="196"/>
                  </a:lnTo>
                  <a:lnTo>
                    <a:pt x="12" y="196"/>
                  </a:lnTo>
                  <a:lnTo>
                    <a:pt x="14" y="188"/>
                  </a:lnTo>
                  <a:lnTo>
                    <a:pt x="16" y="182"/>
                  </a:lnTo>
                  <a:lnTo>
                    <a:pt x="26" y="170"/>
                  </a:lnTo>
                  <a:lnTo>
                    <a:pt x="26" y="170"/>
                  </a:lnTo>
                  <a:lnTo>
                    <a:pt x="30" y="166"/>
                  </a:lnTo>
                  <a:lnTo>
                    <a:pt x="34" y="168"/>
                  </a:lnTo>
                  <a:lnTo>
                    <a:pt x="36" y="170"/>
                  </a:lnTo>
                  <a:lnTo>
                    <a:pt x="44" y="168"/>
                  </a:lnTo>
                  <a:lnTo>
                    <a:pt x="40" y="70"/>
                  </a:lnTo>
                  <a:lnTo>
                    <a:pt x="56" y="70"/>
                  </a:lnTo>
                  <a:lnTo>
                    <a:pt x="54" y="14"/>
                  </a:lnTo>
                  <a:lnTo>
                    <a:pt x="256" y="14"/>
                  </a:lnTo>
                  <a:lnTo>
                    <a:pt x="256" y="14"/>
                  </a:lnTo>
                  <a:lnTo>
                    <a:pt x="262" y="16"/>
                  </a:lnTo>
                  <a:lnTo>
                    <a:pt x="268" y="16"/>
                  </a:lnTo>
                  <a:lnTo>
                    <a:pt x="272" y="16"/>
                  </a:lnTo>
                  <a:lnTo>
                    <a:pt x="272" y="14"/>
                  </a:lnTo>
                  <a:lnTo>
                    <a:pt x="272" y="14"/>
                  </a:lnTo>
                  <a:lnTo>
                    <a:pt x="272" y="14"/>
                  </a:lnTo>
                  <a:lnTo>
                    <a:pt x="270" y="12"/>
                  </a:lnTo>
                  <a:lnTo>
                    <a:pt x="272" y="10"/>
                  </a:lnTo>
                  <a:lnTo>
                    <a:pt x="276" y="10"/>
                  </a:lnTo>
                  <a:lnTo>
                    <a:pt x="280" y="6"/>
                  </a:lnTo>
                  <a:lnTo>
                    <a:pt x="280" y="6"/>
                  </a:lnTo>
                  <a:lnTo>
                    <a:pt x="282" y="4"/>
                  </a:lnTo>
                  <a:lnTo>
                    <a:pt x="284" y="2"/>
                  </a:lnTo>
                  <a:lnTo>
                    <a:pt x="288" y="4"/>
                  </a:lnTo>
                  <a:lnTo>
                    <a:pt x="290" y="0"/>
                  </a:lnTo>
                  <a:lnTo>
                    <a:pt x="290"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1" name="Burundi"/>
            <p:cNvSpPr>
              <a:spLocks/>
            </p:cNvSpPr>
            <p:nvPr/>
          </p:nvSpPr>
          <p:spPr bwMode="auto">
            <a:xfrm>
              <a:off x="4959580" y="3697552"/>
              <a:ext cx="55563" cy="79375"/>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2" name="Uganda"/>
            <p:cNvSpPr>
              <a:spLocks/>
            </p:cNvSpPr>
            <p:nvPr/>
          </p:nvSpPr>
          <p:spPr bwMode="auto">
            <a:xfrm>
              <a:off x="4978101" y="3475302"/>
              <a:ext cx="150813" cy="177271"/>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3" name="Freeform 42"/>
            <p:cNvSpPr>
              <a:spLocks/>
            </p:cNvSpPr>
            <p:nvPr/>
          </p:nvSpPr>
          <p:spPr bwMode="auto">
            <a:xfrm>
              <a:off x="4467455" y="3766344"/>
              <a:ext cx="37042" cy="55563"/>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4" name="Equatorial Guinea"/>
            <p:cNvSpPr>
              <a:spLocks/>
            </p:cNvSpPr>
            <p:nvPr/>
          </p:nvSpPr>
          <p:spPr bwMode="auto">
            <a:xfrm>
              <a:off x="4398663" y="3544094"/>
              <a:ext cx="60854" cy="39688"/>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5" name="Gabon"/>
            <p:cNvSpPr>
              <a:spLocks/>
            </p:cNvSpPr>
            <p:nvPr/>
          </p:nvSpPr>
          <p:spPr bwMode="auto">
            <a:xfrm>
              <a:off x="4382788" y="3538802"/>
              <a:ext cx="171979" cy="209021"/>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 name="Cameroon"/>
            <p:cNvSpPr>
              <a:spLocks/>
            </p:cNvSpPr>
            <p:nvPr/>
          </p:nvSpPr>
          <p:spPr bwMode="auto">
            <a:xfrm>
              <a:off x="4377497" y="3186906"/>
              <a:ext cx="216958" cy="367771"/>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 name="Congo"/>
            <p:cNvSpPr>
              <a:spLocks/>
            </p:cNvSpPr>
            <p:nvPr/>
          </p:nvSpPr>
          <p:spPr bwMode="auto">
            <a:xfrm>
              <a:off x="4446288" y="3488531"/>
              <a:ext cx="219604" cy="296333"/>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 name="Malawi"/>
            <p:cNvSpPr>
              <a:spLocks/>
            </p:cNvSpPr>
            <p:nvPr/>
          </p:nvSpPr>
          <p:spPr bwMode="auto">
            <a:xfrm>
              <a:off x="5049538" y="3948906"/>
              <a:ext cx="92604" cy="251354"/>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 name="Zimbabwe"/>
            <p:cNvSpPr>
              <a:spLocks/>
            </p:cNvSpPr>
            <p:nvPr/>
          </p:nvSpPr>
          <p:spPr bwMode="auto">
            <a:xfrm>
              <a:off x="4832580" y="4152636"/>
              <a:ext cx="222250" cy="227542"/>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0" name="Botswana"/>
            <p:cNvSpPr>
              <a:spLocks/>
            </p:cNvSpPr>
            <p:nvPr/>
          </p:nvSpPr>
          <p:spPr bwMode="auto">
            <a:xfrm>
              <a:off x="4676476" y="4224073"/>
              <a:ext cx="267229" cy="296333"/>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1" name="Namibia"/>
            <p:cNvSpPr>
              <a:spLocks/>
            </p:cNvSpPr>
            <p:nvPr/>
          </p:nvSpPr>
          <p:spPr bwMode="auto">
            <a:xfrm>
              <a:off x="4464809" y="4200261"/>
              <a:ext cx="367771" cy="381000"/>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2" name="Botswana &amp; Zimbabwe"/>
            <p:cNvSpPr>
              <a:spLocks/>
            </p:cNvSpPr>
            <p:nvPr/>
          </p:nvSpPr>
          <p:spPr bwMode="auto">
            <a:xfrm>
              <a:off x="4753205" y="3901281"/>
              <a:ext cx="330729" cy="325438"/>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3" name="Angola"/>
            <p:cNvSpPr>
              <a:spLocks/>
            </p:cNvSpPr>
            <p:nvPr/>
          </p:nvSpPr>
          <p:spPr bwMode="auto">
            <a:xfrm>
              <a:off x="4464809" y="3819261"/>
              <a:ext cx="354542" cy="412750"/>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 name="DR Congo"/>
            <p:cNvSpPr>
              <a:spLocks/>
            </p:cNvSpPr>
            <p:nvPr/>
          </p:nvSpPr>
          <p:spPr bwMode="auto">
            <a:xfrm>
              <a:off x="4483330" y="3432969"/>
              <a:ext cx="550333" cy="637646"/>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5" name="Mozambique"/>
            <p:cNvSpPr>
              <a:spLocks/>
            </p:cNvSpPr>
            <p:nvPr/>
          </p:nvSpPr>
          <p:spPr bwMode="auto">
            <a:xfrm>
              <a:off x="4972809" y="3983302"/>
              <a:ext cx="306917" cy="534458"/>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 name="Ethiopia"/>
            <p:cNvSpPr>
              <a:spLocks/>
            </p:cNvSpPr>
            <p:nvPr/>
          </p:nvSpPr>
          <p:spPr bwMode="auto">
            <a:xfrm>
              <a:off x="5070705" y="3126052"/>
              <a:ext cx="420688" cy="367771"/>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7" name="Somalia"/>
            <p:cNvSpPr>
              <a:spLocks/>
            </p:cNvSpPr>
            <p:nvPr/>
          </p:nvSpPr>
          <p:spPr bwMode="auto">
            <a:xfrm>
              <a:off x="5292955" y="3218656"/>
              <a:ext cx="283104" cy="457729"/>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 name="Kenya"/>
            <p:cNvSpPr>
              <a:spLocks/>
            </p:cNvSpPr>
            <p:nvPr/>
          </p:nvSpPr>
          <p:spPr bwMode="auto">
            <a:xfrm>
              <a:off x="5094518" y="3454136"/>
              <a:ext cx="230188" cy="333375"/>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9" name="Tanzania"/>
            <p:cNvSpPr>
              <a:spLocks/>
            </p:cNvSpPr>
            <p:nvPr/>
          </p:nvSpPr>
          <p:spPr bwMode="auto">
            <a:xfrm>
              <a:off x="4983393" y="3644636"/>
              <a:ext cx="291042" cy="378354"/>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0" name="Niger"/>
            <p:cNvSpPr>
              <a:spLocks/>
            </p:cNvSpPr>
            <p:nvPr/>
          </p:nvSpPr>
          <p:spPr bwMode="auto">
            <a:xfrm>
              <a:off x="4147309" y="2792677"/>
              <a:ext cx="431271" cy="423333"/>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1" name="Freeform 61"/>
            <p:cNvSpPr>
              <a:spLocks/>
            </p:cNvSpPr>
            <p:nvPr/>
          </p:nvSpPr>
          <p:spPr bwMode="auto">
            <a:xfrm>
              <a:off x="3681643" y="2686844"/>
              <a:ext cx="224896" cy="214313"/>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2" name="Yemen"/>
            <p:cNvSpPr>
              <a:spLocks/>
            </p:cNvSpPr>
            <p:nvPr/>
          </p:nvSpPr>
          <p:spPr bwMode="auto">
            <a:xfrm>
              <a:off x="5329997" y="2988469"/>
              <a:ext cx="293688" cy="201083"/>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3" name="Mongolia"/>
            <p:cNvSpPr>
              <a:spLocks/>
            </p:cNvSpPr>
            <p:nvPr/>
          </p:nvSpPr>
          <p:spPr bwMode="auto">
            <a:xfrm>
              <a:off x="6258684" y="1969823"/>
              <a:ext cx="777875" cy="280458"/>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4" name="Freeform 66"/>
            <p:cNvSpPr>
              <a:spLocks/>
            </p:cNvSpPr>
            <p:nvPr/>
          </p:nvSpPr>
          <p:spPr bwMode="auto">
            <a:xfrm>
              <a:off x="7412268" y="1916906"/>
              <a:ext cx="232833" cy="235479"/>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6" name="Canada"/>
            <p:cNvSpPr>
              <a:spLocks/>
            </p:cNvSpPr>
            <p:nvPr/>
          </p:nvSpPr>
          <p:spPr bwMode="auto">
            <a:xfrm>
              <a:off x="2395767" y="1541198"/>
              <a:ext cx="505354" cy="211667"/>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7" name="Canada"/>
            <p:cNvSpPr>
              <a:spLocks/>
            </p:cNvSpPr>
            <p:nvPr/>
          </p:nvSpPr>
          <p:spPr bwMode="auto">
            <a:xfrm>
              <a:off x="1834851" y="1546490"/>
              <a:ext cx="317500" cy="76729"/>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 name="Canada"/>
            <p:cNvSpPr>
              <a:spLocks/>
            </p:cNvSpPr>
            <p:nvPr/>
          </p:nvSpPr>
          <p:spPr bwMode="auto">
            <a:xfrm>
              <a:off x="2583622" y="2120635"/>
              <a:ext cx="47625" cy="23813"/>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 name="Canada"/>
            <p:cNvSpPr>
              <a:spLocks/>
            </p:cNvSpPr>
            <p:nvPr/>
          </p:nvSpPr>
          <p:spPr bwMode="auto">
            <a:xfrm>
              <a:off x="2647122" y="2125927"/>
              <a:ext cx="37042" cy="29104"/>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 name="Canada"/>
            <p:cNvSpPr>
              <a:spLocks/>
            </p:cNvSpPr>
            <p:nvPr/>
          </p:nvSpPr>
          <p:spPr bwMode="auto">
            <a:xfrm>
              <a:off x="2710622" y="1996281"/>
              <a:ext cx="158750" cy="124354"/>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 name="Canada"/>
            <p:cNvSpPr>
              <a:spLocks/>
            </p:cNvSpPr>
            <p:nvPr/>
          </p:nvSpPr>
          <p:spPr bwMode="auto">
            <a:xfrm>
              <a:off x="2834976" y="2091531"/>
              <a:ext cx="31750" cy="34396"/>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 name="Canada"/>
            <p:cNvSpPr>
              <a:spLocks/>
            </p:cNvSpPr>
            <p:nvPr/>
          </p:nvSpPr>
          <p:spPr bwMode="auto">
            <a:xfrm>
              <a:off x="2287288" y="1681427"/>
              <a:ext cx="142875" cy="58208"/>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 name="Canada"/>
            <p:cNvSpPr>
              <a:spLocks/>
            </p:cNvSpPr>
            <p:nvPr/>
          </p:nvSpPr>
          <p:spPr bwMode="auto">
            <a:xfrm>
              <a:off x="2620663" y="1535906"/>
              <a:ext cx="58208" cy="21167"/>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4" name="Canada"/>
            <p:cNvSpPr>
              <a:spLocks/>
            </p:cNvSpPr>
            <p:nvPr/>
          </p:nvSpPr>
          <p:spPr bwMode="auto">
            <a:xfrm>
              <a:off x="2199976" y="1533260"/>
              <a:ext cx="119063" cy="39688"/>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5" name="Canada"/>
            <p:cNvSpPr>
              <a:spLocks/>
            </p:cNvSpPr>
            <p:nvPr/>
          </p:nvSpPr>
          <p:spPr bwMode="auto">
            <a:xfrm>
              <a:off x="2329622" y="1535906"/>
              <a:ext cx="89958" cy="29104"/>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6" name="Canada"/>
            <p:cNvSpPr>
              <a:spLocks/>
            </p:cNvSpPr>
            <p:nvPr/>
          </p:nvSpPr>
          <p:spPr bwMode="auto">
            <a:xfrm>
              <a:off x="2406351" y="1498865"/>
              <a:ext cx="261938" cy="39688"/>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7" name="Canada"/>
            <p:cNvSpPr>
              <a:spLocks/>
            </p:cNvSpPr>
            <p:nvPr/>
          </p:nvSpPr>
          <p:spPr bwMode="auto">
            <a:xfrm>
              <a:off x="1755476" y="1535906"/>
              <a:ext cx="185208" cy="52917"/>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8" name="Canada"/>
            <p:cNvSpPr>
              <a:spLocks/>
            </p:cNvSpPr>
            <p:nvPr/>
          </p:nvSpPr>
          <p:spPr bwMode="auto">
            <a:xfrm>
              <a:off x="1932747" y="1488281"/>
              <a:ext cx="105833" cy="26458"/>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9" name="Canada"/>
            <p:cNvSpPr>
              <a:spLocks/>
            </p:cNvSpPr>
            <p:nvPr/>
          </p:nvSpPr>
          <p:spPr bwMode="auto">
            <a:xfrm>
              <a:off x="2001538" y="1498865"/>
              <a:ext cx="182563" cy="42333"/>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0" name="Canada"/>
            <p:cNvSpPr>
              <a:spLocks/>
            </p:cNvSpPr>
            <p:nvPr/>
          </p:nvSpPr>
          <p:spPr bwMode="auto">
            <a:xfrm>
              <a:off x="2509538" y="1427427"/>
              <a:ext cx="555625" cy="82021"/>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1" name="Canada"/>
            <p:cNvSpPr>
              <a:spLocks/>
            </p:cNvSpPr>
            <p:nvPr/>
          </p:nvSpPr>
          <p:spPr bwMode="auto">
            <a:xfrm>
              <a:off x="2364017" y="1514740"/>
              <a:ext cx="50271" cy="18521"/>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 name="Canada"/>
            <p:cNvSpPr>
              <a:spLocks/>
            </p:cNvSpPr>
            <p:nvPr/>
          </p:nvSpPr>
          <p:spPr bwMode="auto">
            <a:xfrm>
              <a:off x="2242309" y="1482990"/>
              <a:ext cx="145521" cy="39688"/>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 name="Canada"/>
            <p:cNvSpPr>
              <a:spLocks/>
            </p:cNvSpPr>
            <p:nvPr/>
          </p:nvSpPr>
          <p:spPr bwMode="auto">
            <a:xfrm>
              <a:off x="2395767" y="1469760"/>
              <a:ext cx="44979" cy="15875"/>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4" name="Canada"/>
            <p:cNvSpPr>
              <a:spLocks/>
            </p:cNvSpPr>
            <p:nvPr/>
          </p:nvSpPr>
          <p:spPr bwMode="auto">
            <a:xfrm>
              <a:off x="2139122" y="1477698"/>
              <a:ext cx="82021" cy="15875"/>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 name="Canada"/>
            <p:cNvSpPr>
              <a:spLocks/>
            </p:cNvSpPr>
            <p:nvPr/>
          </p:nvSpPr>
          <p:spPr bwMode="auto">
            <a:xfrm>
              <a:off x="2361372" y="1459177"/>
              <a:ext cx="55563" cy="23813"/>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6" name="Canada"/>
            <p:cNvSpPr>
              <a:spLocks/>
            </p:cNvSpPr>
            <p:nvPr/>
          </p:nvSpPr>
          <p:spPr bwMode="auto">
            <a:xfrm>
              <a:off x="2485726" y="1440656"/>
              <a:ext cx="142875" cy="47625"/>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7" name="Iceland"/>
            <p:cNvSpPr>
              <a:spLocks/>
            </p:cNvSpPr>
            <p:nvPr/>
          </p:nvSpPr>
          <p:spPr bwMode="auto">
            <a:xfrm>
              <a:off x="2903767" y="1443302"/>
              <a:ext cx="928688" cy="362479"/>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8" name="Greenland"/>
            <p:cNvSpPr>
              <a:spLocks/>
            </p:cNvSpPr>
            <p:nvPr/>
          </p:nvSpPr>
          <p:spPr bwMode="auto">
            <a:xfrm>
              <a:off x="3057226" y="1604698"/>
              <a:ext cx="47625" cy="18521"/>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 name="Freeform 129"/>
            <p:cNvSpPr>
              <a:spLocks/>
            </p:cNvSpPr>
            <p:nvPr/>
          </p:nvSpPr>
          <p:spPr bwMode="auto">
            <a:xfrm>
              <a:off x="5144788" y="1538552"/>
              <a:ext cx="140229" cy="58208"/>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 name="Freeform 130"/>
            <p:cNvSpPr>
              <a:spLocks/>
            </p:cNvSpPr>
            <p:nvPr/>
          </p:nvSpPr>
          <p:spPr bwMode="auto">
            <a:xfrm>
              <a:off x="5176538" y="1488281"/>
              <a:ext cx="209021" cy="50271"/>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 name="Freeform 132"/>
            <p:cNvSpPr>
              <a:spLocks/>
            </p:cNvSpPr>
            <p:nvPr/>
          </p:nvSpPr>
          <p:spPr bwMode="auto">
            <a:xfrm>
              <a:off x="8280101" y="3761052"/>
              <a:ext cx="119063" cy="68792"/>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 name="Freeform 133"/>
            <p:cNvSpPr>
              <a:spLocks/>
            </p:cNvSpPr>
            <p:nvPr/>
          </p:nvSpPr>
          <p:spPr bwMode="auto">
            <a:xfrm>
              <a:off x="8370059" y="3716073"/>
              <a:ext cx="55563" cy="60854"/>
            </a:xfrm>
            <a:custGeom>
              <a:avLst/>
              <a:gdLst/>
              <a:ahLst/>
              <a:cxnLst>
                <a:cxn ang="0">
                  <a:pos x="34" y="46"/>
                </a:cxn>
                <a:cxn ang="0">
                  <a:pos x="34" y="46"/>
                </a:cxn>
                <a:cxn ang="0">
                  <a:pos x="32" y="46"/>
                </a:cxn>
                <a:cxn ang="0">
                  <a:pos x="30" y="44"/>
                </a:cxn>
                <a:cxn ang="0">
                  <a:pos x="30" y="38"/>
                </a:cxn>
                <a:cxn ang="0">
                  <a:pos x="30" y="30"/>
                </a:cxn>
                <a:cxn ang="0">
                  <a:pos x="28" y="28"/>
                </a:cxn>
                <a:cxn ang="0">
                  <a:pos x="26" y="24"/>
                </a:cxn>
                <a:cxn ang="0">
                  <a:pos x="26" y="24"/>
                </a:cxn>
                <a:cxn ang="0">
                  <a:pos x="12" y="10"/>
                </a:cxn>
                <a:cxn ang="0">
                  <a:pos x="4" y="4"/>
                </a:cxn>
                <a:cxn ang="0">
                  <a:pos x="4" y="4"/>
                </a:cxn>
                <a:cxn ang="0">
                  <a:pos x="0" y="2"/>
                </a:cxn>
                <a:cxn ang="0">
                  <a:pos x="0" y="0"/>
                </a:cxn>
                <a:cxn ang="0">
                  <a:pos x="2" y="0"/>
                </a:cxn>
                <a:cxn ang="0">
                  <a:pos x="2" y="0"/>
                </a:cxn>
                <a:cxn ang="0">
                  <a:pos x="6" y="0"/>
                </a:cxn>
                <a:cxn ang="0">
                  <a:pos x="10" y="4"/>
                </a:cxn>
                <a:cxn ang="0">
                  <a:pos x="20" y="14"/>
                </a:cxn>
                <a:cxn ang="0">
                  <a:pos x="20" y="14"/>
                </a:cxn>
                <a:cxn ang="0">
                  <a:pos x="32" y="26"/>
                </a:cxn>
                <a:cxn ang="0">
                  <a:pos x="34" y="28"/>
                </a:cxn>
                <a:cxn ang="0">
                  <a:pos x="36" y="30"/>
                </a:cxn>
                <a:cxn ang="0">
                  <a:pos x="36" y="30"/>
                </a:cxn>
                <a:cxn ang="0">
                  <a:pos x="36" y="30"/>
                </a:cxn>
                <a:cxn ang="0">
                  <a:pos x="40" y="32"/>
                </a:cxn>
                <a:cxn ang="0">
                  <a:pos x="42" y="34"/>
                </a:cxn>
                <a:cxn ang="0">
                  <a:pos x="40" y="36"/>
                </a:cxn>
                <a:cxn ang="0">
                  <a:pos x="40" y="36"/>
                </a:cxn>
                <a:cxn ang="0">
                  <a:pos x="38" y="40"/>
                </a:cxn>
                <a:cxn ang="0">
                  <a:pos x="36" y="44"/>
                </a:cxn>
                <a:cxn ang="0">
                  <a:pos x="36" y="46"/>
                </a:cxn>
                <a:cxn ang="0">
                  <a:pos x="34" y="46"/>
                </a:cxn>
                <a:cxn ang="0">
                  <a:pos x="34" y="46"/>
                </a:cxn>
              </a:cxnLst>
              <a:rect l="0" t="0" r="r" b="b"/>
              <a:pathLst>
                <a:path w="42" h="46">
                  <a:moveTo>
                    <a:pt x="34" y="46"/>
                  </a:moveTo>
                  <a:lnTo>
                    <a:pt x="34" y="46"/>
                  </a:lnTo>
                  <a:lnTo>
                    <a:pt x="32" y="46"/>
                  </a:lnTo>
                  <a:lnTo>
                    <a:pt x="30" y="44"/>
                  </a:lnTo>
                  <a:lnTo>
                    <a:pt x="30" y="38"/>
                  </a:lnTo>
                  <a:lnTo>
                    <a:pt x="30" y="30"/>
                  </a:lnTo>
                  <a:lnTo>
                    <a:pt x="28" y="28"/>
                  </a:lnTo>
                  <a:lnTo>
                    <a:pt x="26" y="24"/>
                  </a:lnTo>
                  <a:lnTo>
                    <a:pt x="26" y="24"/>
                  </a:lnTo>
                  <a:lnTo>
                    <a:pt x="12" y="10"/>
                  </a:lnTo>
                  <a:lnTo>
                    <a:pt x="4" y="4"/>
                  </a:lnTo>
                  <a:lnTo>
                    <a:pt x="4" y="4"/>
                  </a:lnTo>
                  <a:lnTo>
                    <a:pt x="0" y="2"/>
                  </a:lnTo>
                  <a:lnTo>
                    <a:pt x="0" y="0"/>
                  </a:lnTo>
                  <a:lnTo>
                    <a:pt x="2" y="0"/>
                  </a:lnTo>
                  <a:lnTo>
                    <a:pt x="2" y="0"/>
                  </a:lnTo>
                  <a:lnTo>
                    <a:pt x="6" y="0"/>
                  </a:lnTo>
                  <a:lnTo>
                    <a:pt x="10" y="4"/>
                  </a:lnTo>
                  <a:lnTo>
                    <a:pt x="20" y="14"/>
                  </a:lnTo>
                  <a:lnTo>
                    <a:pt x="20" y="14"/>
                  </a:lnTo>
                  <a:lnTo>
                    <a:pt x="32" y="26"/>
                  </a:lnTo>
                  <a:lnTo>
                    <a:pt x="34" y="28"/>
                  </a:lnTo>
                  <a:lnTo>
                    <a:pt x="36" y="30"/>
                  </a:lnTo>
                  <a:lnTo>
                    <a:pt x="36" y="30"/>
                  </a:lnTo>
                  <a:lnTo>
                    <a:pt x="36" y="30"/>
                  </a:lnTo>
                  <a:lnTo>
                    <a:pt x="40" y="32"/>
                  </a:lnTo>
                  <a:lnTo>
                    <a:pt x="42" y="34"/>
                  </a:lnTo>
                  <a:lnTo>
                    <a:pt x="40" y="36"/>
                  </a:lnTo>
                  <a:lnTo>
                    <a:pt x="40" y="36"/>
                  </a:lnTo>
                  <a:lnTo>
                    <a:pt x="38" y="40"/>
                  </a:lnTo>
                  <a:lnTo>
                    <a:pt x="36" y="44"/>
                  </a:lnTo>
                  <a:lnTo>
                    <a:pt x="36" y="46"/>
                  </a:lnTo>
                  <a:lnTo>
                    <a:pt x="34" y="46"/>
                  </a:lnTo>
                  <a:lnTo>
                    <a:pt x="34" y="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 name="Madagascar"/>
            <p:cNvSpPr>
              <a:spLocks/>
            </p:cNvSpPr>
            <p:nvPr/>
          </p:nvSpPr>
          <p:spPr bwMode="auto">
            <a:xfrm>
              <a:off x="5306184" y="4009761"/>
              <a:ext cx="222250" cy="428625"/>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 name="Sri Lanka"/>
            <p:cNvSpPr>
              <a:spLocks/>
            </p:cNvSpPr>
            <p:nvPr/>
          </p:nvSpPr>
          <p:spPr bwMode="auto">
            <a:xfrm>
              <a:off x="6364518" y="3279510"/>
              <a:ext cx="68792" cy="124354"/>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 name="Morocco"/>
            <p:cNvSpPr>
              <a:spLocks/>
            </p:cNvSpPr>
            <p:nvPr/>
          </p:nvSpPr>
          <p:spPr bwMode="auto">
            <a:xfrm>
              <a:off x="3798059" y="2435490"/>
              <a:ext cx="322792" cy="251354"/>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 name="Algeria"/>
            <p:cNvSpPr>
              <a:spLocks/>
            </p:cNvSpPr>
            <p:nvPr/>
          </p:nvSpPr>
          <p:spPr bwMode="auto">
            <a:xfrm>
              <a:off x="3906538" y="2393156"/>
              <a:ext cx="552979" cy="592667"/>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 name="Tunisia"/>
            <p:cNvSpPr>
              <a:spLocks/>
            </p:cNvSpPr>
            <p:nvPr/>
          </p:nvSpPr>
          <p:spPr bwMode="auto">
            <a:xfrm>
              <a:off x="4324580" y="2387865"/>
              <a:ext cx="111125" cy="224896"/>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 name="Rwanda"/>
            <p:cNvSpPr>
              <a:spLocks/>
            </p:cNvSpPr>
            <p:nvPr/>
          </p:nvSpPr>
          <p:spPr bwMode="auto">
            <a:xfrm>
              <a:off x="4956934" y="3644636"/>
              <a:ext cx="68792" cy="68792"/>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 name="BruneiBrunei"/>
            <p:cNvSpPr>
              <a:spLocks/>
            </p:cNvSpPr>
            <p:nvPr/>
          </p:nvSpPr>
          <p:spPr bwMode="auto">
            <a:xfrm>
              <a:off x="7319664" y="3425031"/>
              <a:ext cx="39688" cy="37042"/>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 name="Ivory Coast (Cote D'Ivoire)"/>
            <p:cNvSpPr>
              <a:spLocks/>
            </p:cNvSpPr>
            <p:nvPr/>
          </p:nvSpPr>
          <p:spPr bwMode="auto">
            <a:xfrm>
              <a:off x="3906538" y="3258344"/>
              <a:ext cx="171979" cy="211667"/>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 name="Swaziland"/>
            <p:cNvSpPr>
              <a:spLocks/>
            </p:cNvSpPr>
            <p:nvPr/>
          </p:nvSpPr>
          <p:spPr bwMode="auto">
            <a:xfrm>
              <a:off x="4967518" y="4483365"/>
              <a:ext cx="39688" cy="52917"/>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 name="Lesotho"/>
            <p:cNvSpPr>
              <a:spLocks/>
            </p:cNvSpPr>
            <p:nvPr/>
          </p:nvSpPr>
          <p:spPr bwMode="auto">
            <a:xfrm>
              <a:off x="4864330" y="4546865"/>
              <a:ext cx="63500" cy="63500"/>
            </a:xfrm>
            <a:custGeom>
              <a:avLst/>
              <a:gdLst/>
              <a:ahLst/>
              <a:cxnLst>
                <a:cxn ang="0">
                  <a:pos x="38" y="2"/>
                </a:cxn>
                <a:cxn ang="0">
                  <a:pos x="38" y="2"/>
                </a:cxn>
                <a:cxn ang="0">
                  <a:pos x="26" y="0"/>
                </a:cxn>
                <a:cxn ang="0">
                  <a:pos x="20" y="2"/>
                </a:cxn>
                <a:cxn ang="0">
                  <a:pos x="14" y="8"/>
                </a:cxn>
                <a:cxn ang="0">
                  <a:pos x="10" y="14"/>
                </a:cxn>
                <a:cxn ang="0">
                  <a:pos x="10" y="14"/>
                </a:cxn>
                <a:cxn ang="0">
                  <a:pos x="0" y="26"/>
                </a:cxn>
                <a:cxn ang="0">
                  <a:pos x="0" y="30"/>
                </a:cxn>
                <a:cxn ang="0">
                  <a:pos x="4" y="38"/>
                </a:cxn>
                <a:cxn ang="0">
                  <a:pos x="4" y="38"/>
                </a:cxn>
                <a:cxn ang="0">
                  <a:pos x="10" y="46"/>
                </a:cxn>
                <a:cxn ang="0">
                  <a:pos x="16" y="48"/>
                </a:cxn>
                <a:cxn ang="0">
                  <a:pos x="20" y="48"/>
                </a:cxn>
                <a:cxn ang="0">
                  <a:pos x="24" y="44"/>
                </a:cxn>
                <a:cxn ang="0">
                  <a:pos x="24" y="44"/>
                </a:cxn>
                <a:cxn ang="0">
                  <a:pos x="28" y="38"/>
                </a:cxn>
                <a:cxn ang="0">
                  <a:pos x="32" y="36"/>
                </a:cxn>
                <a:cxn ang="0">
                  <a:pos x="38" y="34"/>
                </a:cxn>
                <a:cxn ang="0">
                  <a:pos x="44" y="28"/>
                </a:cxn>
                <a:cxn ang="0">
                  <a:pos x="44" y="28"/>
                </a:cxn>
                <a:cxn ang="0">
                  <a:pos x="48" y="22"/>
                </a:cxn>
                <a:cxn ang="0">
                  <a:pos x="48" y="18"/>
                </a:cxn>
                <a:cxn ang="0">
                  <a:pos x="48" y="14"/>
                </a:cxn>
                <a:cxn ang="0">
                  <a:pos x="48" y="14"/>
                </a:cxn>
                <a:cxn ang="0">
                  <a:pos x="46" y="6"/>
                </a:cxn>
                <a:cxn ang="0">
                  <a:pos x="42" y="4"/>
                </a:cxn>
                <a:cxn ang="0">
                  <a:pos x="38" y="2"/>
                </a:cxn>
                <a:cxn ang="0">
                  <a:pos x="38" y="2"/>
                </a:cxn>
              </a:cxnLst>
              <a:rect l="0" t="0" r="r" b="b"/>
              <a:pathLst>
                <a:path w="48" h="48">
                  <a:moveTo>
                    <a:pt x="38" y="2"/>
                  </a:moveTo>
                  <a:lnTo>
                    <a:pt x="38" y="2"/>
                  </a:lnTo>
                  <a:lnTo>
                    <a:pt x="26" y="0"/>
                  </a:lnTo>
                  <a:lnTo>
                    <a:pt x="20" y="2"/>
                  </a:lnTo>
                  <a:lnTo>
                    <a:pt x="14" y="8"/>
                  </a:lnTo>
                  <a:lnTo>
                    <a:pt x="10" y="14"/>
                  </a:lnTo>
                  <a:lnTo>
                    <a:pt x="10" y="14"/>
                  </a:lnTo>
                  <a:lnTo>
                    <a:pt x="0" y="26"/>
                  </a:lnTo>
                  <a:lnTo>
                    <a:pt x="0" y="30"/>
                  </a:lnTo>
                  <a:lnTo>
                    <a:pt x="4" y="38"/>
                  </a:lnTo>
                  <a:lnTo>
                    <a:pt x="4" y="38"/>
                  </a:lnTo>
                  <a:lnTo>
                    <a:pt x="10" y="46"/>
                  </a:lnTo>
                  <a:lnTo>
                    <a:pt x="16" y="48"/>
                  </a:lnTo>
                  <a:lnTo>
                    <a:pt x="20" y="48"/>
                  </a:lnTo>
                  <a:lnTo>
                    <a:pt x="24" y="44"/>
                  </a:lnTo>
                  <a:lnTo>
                    <a:pt x="24" y="44"/>
                  </a:lnTo>
                  <a:lnTo>
                    <a:pt x="28" y="38"/>
                  </a:lnTo>
                  <a:lnTo>
                    <a:pt x="32" y="36"/>
                  </a:lnTo>
                  <a:lnTo>
                    <a:pt x="38" y="34"/>
                  </a:lnTo>
                  <a:lnTo>
                    <a:pt x="44" y="28"/>
                  </a:lnTo>
                  <a:lnTo>
                    <a:pt x="44" y="28"/>
                  </a:lnTo>
                  <a:lnTo>
                    <a:pt x="48" y="22"/>
                  </a:lnTo>
                  <a:lnTo>
                    <a:pt x="48" y="18"/>
                  </a:lnTo>
                  <a:lnTo>
                    <a:pt x="48" y="14"/>
                  </a:lnTo>
                  <a:lnTo>
                    <a:pt x="48" y="14"/>
                  </a:lnTo>
                  <a:lnTo>
                    <a:pt x="46" y="6"/>
                  </a:lnTo>
                  <a:lnTo>
                    <a:pt x="42" y="4"/>
                  </a:lnTo>
                  <a:lnTo>
                    <a:pt x="38" y="2"/>
                  </a:lnTo>
                  <a:lnTo>
                    <a:pt x="38"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 name="Mauritania"/>
            <p:cNvSpPr>
              <a:spLocks/>
            </p:cNvSpPr>
            <p:nvPr/>
          </p:nvSpPr>
          <p:spPr bwMode="auto">
            <a:xfrm>
              <a:off x="3686934" y="2702719"/>
              <a:ext cx="322792" cy="412750"/>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 name="Burkina Faso"/>
            <p:cNvSpPr>
              <a:spLocks/>
            </p:cNvSpPr>
            <p:nvPr/>
          </p:nvSpPr>
          <p:spPr bwMode="auto">
            <a:xfrm>
              <a:off x="3993851" y="3115469"/>
              <a:ext cx="211667" cy="177271"/>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 name="Mali"/>
            <p:cNvSpPr>
              <a:spLocks/>
            </p:cNvSpPr>
            <p:nvPr/>
          </p:nvSpPr>
          <p:spPr bwMode="auto">
            <a:xfrm>
              <a:off x="3803351" y="2784740"/>
              <a:ext cx="455083" cy="486833"/>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 name="Nigeria"/>
            <p:cNvSpPr>
              <a:spLocks/>
            </p:cNvSpPr>
            <p:nvPr/>
          </p:nvSpPr>
          <p:spPr bwMode="auto">
            <a:xfrm>
              <a:off x="4224038" y="3144573"/>
              <a:ext cx="320146" cy="330729"/>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7" name="Chad"/>
            <p:cNvSpPr>
              <a:spLocks/>
            </p:cNvSpPr>
            <p:nvPr/>
          </p:nvSpPr>
          <p:spPr bwMode="auto">
            <a:xfrm>
              <a:off x="4520372" y="2792677"/>
              <a:ext cx="277813" cy="571500"/>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8" name="Central African Republic"/>
            <p:cNvSpPr>
              <a:spLocks/>
            </p:cNvSpPr>
            <p:nvPr/>
          </p:nvSpPr>
          <p:spPr bwMode="auto">
            <a:xfrm>
              <a:off x="4541538" y="3237177"/>
              <a:ext cx="370417" cy="293688"/>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9" name="Libya"/>
            <p:cNvSpPr>
              <a:spLocks/>
            </p:cNvSpPr>
            <p:nvPr/>
          </p:nvSpPr>
          <p:spPr bwMode="auto">
            <a:xfrm>
              <a:off x="4374851" y="2517510"/>
              <a:ext cx="439208" cy="425979"/>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0" name="Egypt"/>
            <p:cNvSpPr>
              <a:spLocks noEditPoints="1"/>
            </p:cNvSpPr>
            <p:nvPr/>
          </p:nvSpPr>
          <p:spPr bwMode="auto">
            <a:xfrm>
              <a:off x="4792893" y="2559844"/>
              <a:ext cx="330729" cy="312208"/>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2" name="Turkmenistan"/>
            <p:cNvSpPr>
              <a:spLocks/>
            </p:cNvSpPr>
            <p:nvPr/>
          </p:nvSpPr>
          <p:spPr bwMode="auto">
            <a:xfrm>
              <a:off x="5480809" y="2247635"/>
              <a:ext cx="357188" cy="201083"/>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3" name="Kyrgyzstan"/>
            <p:cNvSpPr>
              <a:spLocks/>
            </p:cNvSpPr>
            <p:nvPr/>
          </p:nvSpPr>
          <p:spPr bwMode="auto">
            <a:xfrm>
              <a:off x="5898851" y="2226469"/>
              <a:ext cx="254000" cy="108479"/>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4" name="Afghanistan"/>
            <p:cNvSpPr>
              <a:spLocks/>
            </p:cNvSpPr>
            <p:nvPr/>
          </p:nvSpPr>
          <p:spPr bwMode="auto">
            <a:xfrm>
              <a:off x="5729518" y="2350823"/>
              <a:ext cx="328083" cy="275167"/>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5" name="Uzbekistan"/>
            <p:cNvSpPr>
              <a:spLocks/>
            </p:cNvSpPr>
            <p:nvPr/>
          </p:nvSpPr>
          <p:spPr bwMode="auto">
            <a:xfrm>
              <a:off x="5544309" y="2155031"/>
              <a:ext cx="463021" cy="222250"/>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6" name="Pakistan"/>
            <p:cNvSpPr>
              <a:spLocks/>
            </p:cNvSpPr>
            <p:nvPr/>
          </p:nvSpPr>
          <p:spPr bwMode="auto">
            <a:xfrm>
              <a:off x="5769205" y="2387865"/>
              <a:ext cx="396875" cy="425979"/>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7" name="Oman"/>
            <p:cNvSpPr>
              <a:spLocks/>
            </p:cNvSpPr>
            <p:nvPr/>
          </p:nvSpPr>
          <p:spPr bwMode="auto">
            <a:xfrm>
              <a:off x="5570768" y="2784740"/>
              <a:ext cx="206375" cy="272521"/>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8" name="Bhutan"/>
            <p:cNvSpPr>
              <a:spLocks/>
            </p:cNvSpPr>
            <p:nvPr/>
          </p:nvSpPr>
          <p:spPr bwMode="auto">
            <a:xfrm>
              <a:off x="6528559" y="2663031"/>
              <a:ext cx="89958" cy="42333"/>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9" name="Nepal"/>
            <p:cNvSpPr>
              <a:spLocks/>
            </p:cNvSpPr>
            <p:nvPr/>
          </p:nvSpPr>
          <p:spPr bwMode="auto">
            <a:xfrm>
              <a:off x="6277205" y="2620698"/>
              <a:ext cx="235479" cy="121708"/>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0" name="Bangladesh"/>
            <p:cNvSpPr>
              <a:spLocks/>
            </p:cNvSpPr>
            <p:nvPr/>
          </p:nvSpPr>
          <p:spPr bwMode="auto">
            <a:xfrm>
              <a:off x="6499455" y="2710656"/>
              <a:ext cx="166688" cy="209021"/>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1" name="Freeform 179"/>
            <p:cNvSpPr>
              <a:spLocks/>
            </p:cNvSpPr>
            <p:nvPr/>
          </p:nvSpPr>
          <p:spPr bwMode="auto">
            <a:xfrm>
              <a:off x="7290559" y="2223823"/>
              <a:ext cx="121708" cy="150813"/>
            </a:xfrm>
            <a:custGeom>
              <a:avLst/>
              <a:gdLst/>
              <a:ahLst/>
              <a:cxnLst>
                <a:cxn ang="0">
                  <a:pos x="92" y="92"/>
                </a:cxn>
                <a:cxn ang="0">
                  <a:pos x="90" y="96"/>
                </a:cxn>
                <a:cxn ang="0">
                  <a:pos x="82" y="98"/>
                </a:cxn>
                <a:cxn ang="0">
                  <a:pos x="74" y="100"/>
                </a:cxn>
                <a:cxn ang="0">
                  <a:pos x="62" y="114"/>
                </a:cxn>
                <a:cxn ang="0">
                  <a:pos x="58" y="112"/>
                </a:cxn>
                <a:cxn ang="0">
                  <a:pos x="56" y="110"/>
                </a:cxn>
                <a:cxn ang="0">
                  <a:pos x="42" y="110"/>
                </a:cxn>
                <a:cxn ang="0">
                  <a:pos x="30" y="108"/>
                </a:cxn>
                <a:cxn ang="0">
                  <a:pos x="32" y="106"/>
                </a:cxn>
                <a:cxn ang="0">
                  <a:pos x="30" y="102"/>
                </a:cxn>
                <a:cxn ang="0">
                  <a:pos x="16" y="100"/>
                </a:cxn>
                <a:cxn ang="0">
                  <a:pos x="18" y="98"/>
                </a:cxn>
                <a:cxn ang="0">
                  <a:pos x="12" y="98"/>
                </a:cxn>
                <a:cxn ang="0">
                  <a:pos x="14" y="94"/>
                </a:cxn>
                <a:cxn ang="0">
                  <a:pos x="20" y="86"/>
                </a:cxn>
                <a:cxn ang="0">
                  <a:pos x="18" y="84"/>
                </a:cxn>
                <a:cxn ang="0">
                  <a:pos x="12" y="82"/>
                </a:cxn>
                <a:cxn ang="0">
                  <a:pos x="10" y="80"/>
                </a:cxn>
                <a:cxn ang="0">
                  <a:pos x="14" y="74"/>
                </a:cxn>
                <a:cxn ang="0">
                  <a:pos x="14" y="72"/>
                </a:cxn>
                <a:cxn ang="0">
                  <a:pos x="4" y="70"/>
                </a:cxn>
                <a:cxn ang="0">
                  <a:pos x="0" y="68"/>
                </a:cxn>
                <a:cxn ang="0">
                  <a:pos x="0" y="66"/>
                </a:cxn>
                <a:cxn ang="0">
                  <a:pos x="2" y="64"/>
                </a:cxn>
                <a:cxn ang="0">
                  <a:pos x="14" y="54"/>
                </a:cxn>
                <a:cxn ang="0">
                  <a:pos x="18" y="44"/>
                </a:cxn>
                <a:cxn ang="0">
                  <a:pos x="22" y="38"/>
                </a:cxn>
                <a:cxn ang="0">
                  <a:pos x="30" y="30"/>
                </a:cxn>
                <a:cxn ang="0">
                  <a:pos x="46" y="28"/>
                </a:cxn>
                <a:cxn ang="0">
                  <a:pos x="54" y="30"/>
                </a:cxn>
                <a:cxn ang="0">
                  <a:pos x="62" y="26"/>
                </a:cxn>
                <a:cxn ang="0">
                  <a:pos x="58" y="22"/>
                </a:cxn>
                <a:cxn ang="0">
                  <a:pos x="56" y="20"/>
                </a:cxn>
                <a:cxn ang="0">
                  <a:pos x="70" y="16"/>
                </a:cxn>
                <a:cxn ang="0">
                  <a:pos x="70" y="12"/>
                </a:cxn>
                <a:cxn ang="0">
                  <a:pos x="68" y="8"/>
                </a:cxn>
                <a:cxn ang="0">
                  <a:pos x="74" y="4"/>
                </a:cxn>
                <a:cxn ang="0">
                  <a:pos x="74" y="0"/>
                </a:cxn>
                <a:cxn ang="0">
                  <a:pos x="76" y="0"/>
                </a:cxn>
                <a:cxn ang="0">
                  <a:pos x="88" y="10"/>
                </a:cxn>
                <a:cxn ang="0">
                  <a:pos x="92" y="6"/>
                </a:cxn>
                <a:cxn ang="0">
                  <a:pos x="90" y="12"/>
                </a:cxn>
                <a:cxn ang="0">
                  <a:pos x="86" y="22"/>
                </a:cxn>
                <a:cxn ang="0">
                  <a:pos x="86" y="26"/>
                </a:cxn>
                <a:cxn ang="0">
                  <a:pos x="86" y="34"/>
                </a:cxn>
                <a:cxn ang="0">
                  <a:pos x="82" y="36"/>
                </a:cxn>
                <a:cxn ang="0">
                  <a:pos x="82" y="38"/>
                </a:cxn>
                <a:cxn ang="0">
                  <a:pos x="88" y="38"/>
                </a:cxn>
                <a:cxn ang="0">
                  <a:pos x="90" y="44"/>
                </a:cxn>
                <a:cxn ang="0">
                  <a:pos x="88" y="48"/>
                </a:cxn>
                <a:cxn ang="0">
                  <a:pos x="88" y="60"/>
                </a:cxn>
                <a:cxn ang="0">
                  <a:pos x="88" y="66"/>
                </a:cxn>
                <a:cxn ang="0">
                  <a:pos x="86" y="66"/>
                </a:cxn>
                <a:cxn ang="0">
                  <a:pos x="74" y="66"/>
                </a:cxn>
                <a:cxn ang="0">
                  <a:pos x="70" y="72"/>
                </a:cxn>
                <a:cxn ang="0">
                  <a:pos x="68" y="78"/>
                </a:cxn>
                <a:cxn ang="0">
                  <a:pos x="72" y="78"/>
                </a:cxn>
                <a:cxn ang="0">
                  <a:pos x="76" y="78"/>
                </a:cxn>
                <a:cxn ang="0">
                  <a:pos x="86" y="86"/>
                </a:cxn>
                <a:cxn ang="0">
                  <a:pos x="90" y="88"/>
                </a:cxn>
                <a:cxn ang="0">
                  <a:pos x="92" y="92"/>
                </a:cxn>
              </a:cxnLst>
              <a:rect l="0" t="0" r="r" b="b"/>
              <a:pathLst>
                <a:path w="92" h="114">
                  <a:moveTo>
                    <a:pt x="92" y="92"/>
                  </a:moveTo>
                  <a:lnTo>
                    <a:pt x="92" y="92"/>
                  </a:lnTo>
                  <a:lnTo>
                    <a:pt x="90" y="94"/>
                  </a:lnTo>
                  <a:lnTo>
                    <a:pt x="90" y="96"/>
                  </a:lnTo>
                  <a:lnTo>
                    <a:pt x="88" y="98"/>
                  </a:lnTo>
                  <a:lnTo>
                    <a:pt x="82" y="98"/>
                  </a:lnTo>
                  <a:lnTo>
                    <a:pt x="82" y="98"/>
                  </a:lnTo>
                  <a:lnTo>
                    <a:pt x="74" y="100"/>
                  </a:lnTo>
                  <a:lnTo>
                    <a:pt x="70" y="104"/>
                  </a:lnTo>
                  <a:lnTo>
                    <a:pt x="62" y="114"/>
                  </a:lnTo>
                  <a:lnTo>
                    <a:pt x="62" y="114"/>
                  </a:lnTo>
                  <a:lnTo>
                    <a:pt x="58" y="112"/>
                  </a:lnTo>
                  <a:lnTo>
                    <a:pt x="56" y="110"/>
                  </a:lnTo>
                  <a:lnTo>
                    <a:pt x="56" y="110"/>
                  </a:lnTo>
                  <a:lnTo>
                    <a:pt x="42" y="110"/>
                  </a:lnTo>
                  <a:lnTo>
                    <a:pt x="42" y="110"/>
                  </a:lnTo>
                  <a:lnTo>
                    <a:pt x="34" y="108"/>
                  </a:lnTo>
                  <a:lnTo>
                    <a:pt x="30" y="108"/>
                  </a:lnTo>
                  <a:lnTo>
                    <a:pt x="32" y="106"/>
                  </a:lnTo>
                  <a:lnTo>
                    <a:pt x="32" y="106"/>
                  </a:lnTo>
                  <a:lnTo>
                    <a:pt x="32" y="104"/>
                  </a:lnTo>
                  <a:lnTo>
                    <a:pt x="30" y="102"/>
                  </a:lnTo>
                  <a:lnTo>
                    <a:pt x="24" y="102"/>
                  </a:lnTo>
                  <a:lnTo>
                    <a:pt x="16" y="100"/>
                  </a:lnTo>
                  <a:lnTo>
                    <a:pt x="16" y="100"/>
                  </a:lnTo>
                  <a:lnTo>
                    <a:pt x="18" y="98"/>
                  </a:lnTo>
                  <a:lnTo>
                    <a:pt x="18" y="98"/>
                  </a:lnTo>
                  <a:lnTo>
                    <a:pt x="12" y="98"/>
                  </a:lnTo>
                  <a:lnTo>
                    <a:pt x="12" y="96"/>
                  </a:lnTo>
                  <a:lnTo>
                    <a:pt x="14" y="94"/>
                  </a:lnTo>
                  <a:lnTo>
                    <a:pt x="14" y="94"/>
                  </a:lnTo>
                  <a:lnTo>
                    <a:pt x="20" y="86"/>
                  </a:lnTo>
                  <a:lnTo>
                    <a:pt x="20" y="84"/>
                  </a:lnTo>
                  <a:lnTo>
                    <a:pt x="18" y="84"/>
                  </a:lnTo>
                  <a:lnTo>
                    <a:pt x="14" y="82"/>
                  </a:lnTo>
                  <a:lnTo>
                    <a:pt x="12" y="82"/>
                  </a:lnTo>
                  <a:lnTo>
                    <a:pt x="10" y="80"/>
                  </a:lnTo>
                  <a:lnTo>
                    <a:pt x="10" y="80"/>
                  </a:lnTo>
                  <a:lnTo>
                    <a:pt x="12" y="76"/>
                  </a:lnTo>
                  <a:lnTo>
                    <a:pt x="14" y="74"/>
                  </a:lnTo>
                  <a:lnTo>
                    <a:pt x="16" y="74"/>
                  </a:lnTo>
                  <a:lnTo>
                    <a:pt x="14" y="72"/>
                  </a:lnTo>
                  <a:lnTo>
                    <a:pt x="14" y="72"/>
                  </a:lnTo>
                  <a:lnTo>
                    <a:pt x="4" y="70"/>
                  </a:lnTo>
                  <a:lnTo>
                    <a:pt x="0" y="68"/>
                  </a:lnTo>
                  <a:lnTo>
                    <a:pt x="0" y="68"/>
                  </a:lnTo>
                  <a:lnTo>
                    <a:pt x="0" y="66"/>
                  </a:lnTo>
                  <a:lnTo>
                    <a:pt x="0" y="66"/>
                  </a:lnTo>
                  <a:lnTo>
                    <a:pt x="2" y="64"/>
                  </a:lnTo>
                  <a:lnTo>
                    <a:pt x="2" y="64"/>
                  </a:lnTo>
                  <a:lnTo>
                    <a:pt x="10" y="58"/>
                  </a:lnTo>
                  <a:lnTo>
                    <a:pt x="14" y="54"/>
                  </a:lnTo>
                  <a:lnTo>
                    <a:pt x="16" y="50"/>
                  </a:lnTo>
                  <a:lnTo>
                    <a:pt x="18" y="44"/>
                  </a:lnTo>
                  <a:lnTo>
                    <a:pt x="18" y="44"/>
                  </a:lnTo>
                  <a:lnTo>
                    <a:pt x="22" y="38"/>
                  </a:lnTo>
                  <a:lnTo>
                    <a:pt x="26" y="32"/>
                  </a:lnTo>
                  <a:lnTo>
                    <a:pt x="30" y="30"/>
                  </a:lnTo>
                  <a:lnTo>
                    <a:pt x="34" y="28"/>
                  </a:lnTo>
                  <a:lnTo>
                    <a:pt x="46" y="28"/>
                  </a:lnTo>
                  <a:lnTo>
                    <a:pt x="46" y="28"/>
                  </a:lnTo>
                  <a:lnTo>
                    <a:pt x="54" y="30"/>
                  </a:lnTo>
                  <a:lnTo>
                    <a:pt x="60" y="28"/>
                  </a:lnTo>
                  <a:lnTo>
                    <a:pt x="62" y="26"/>
                  </a:lnTo>
                  <a:lnTo>
                    <a:pt x="58" y="22"/>
                  </a:lnTo>
                  <a:lnTo>
                    <a:pt x="58" y="22"/>
                  </a:lnTo>
                  <a:lnTo>
                    <a:pt x="56" y="20"/>
                  </a:lnTo>
                  <a:lnTo>
                    <a:pt x="56" y="20"/>
                  </a:lnTo>
                  <a:lnTo>
                    <a:pt x="62" y="18"/>
                  </a:lnTo>
                  <a:lnTo>
                    <a:pt x="70" y="16"/>
                  </a:lnTo>
                  <a:lnTo>
                    <a:pt x="70" y="14"/>
                  </a:lnTo>
                  <a:lnTo>
                    <a:pt x="70" y="12"/>
                  </a:lnTo>
                  <a:lnTo>
                    <a:pt x="70" y="12"/>
                  </a:lnTo>
                  <a:lnTo>
                    <a:pt x="68" y="8"/>
                  </a:lnTo>
                  <a:lnTo>
                    <a:pt x="70" y="6"/>
                  </a:lnTo>
                  <a:lnTo>
                    <a:pt x="74" y="4"/>
                  </a:lnTo>
                  <a:lnTo>
                    <a:pt x="74" y="0"/>
                  </a:lnTo>
                  <a:lnTo>
                    <a:pt x="74" y="0"/>
                  </a:lnTo>
                  <a:lnTo>
                    <a:pt x="74" y="0"/>
                  </a:lnTo>
                  <a:lnTo>
                    <a:pt x="76" y="0"/>
                  </a:lnTo>
                  <a:lnTo>
                    <a:pt x="82" y="6"/>
                  </a:lnTo>
                  <a:lnTo>
                    <a:pt x="88" y="10"/>
                  </a:lnTo>
                  <a:lnTo>
                    <a:pt x="90" y="8"/>
                  </a:lnTo>
                  <a:lnTo>
                    <a:pt x="92" y="6"/>
                  </a:lnTo>
                  <a:lnTo>
                    <a:pt x="92" y="6"/>
                  </a:lnTo>
                  <a:lnTo>
                    <a:pt x="90" y="12"/>
                  </a:lnTo>
                  <a:lnTo>
                    <a:pt x="88" y="16"/>
                  </a:lnTo>
                  <a:lnTo>
                    <a:pt x="86" y="22"/>
                  </a:lnTo>
                  <a:lnTo>
                    <a:pt x="86" y="26"/>
                  </a:lnTo>
                  <a:lnTo>
                    <a:pt x="86" y="26"/>
                  </a:lnTo>
                  <a:lnTo>
                    <a:pt x="86" y="30"/>
                  </a:lnTo>
                  <a:lnTo>
                    <a:pt x="86" y="34"/>
                  </a:lnTo>
                  <a:lnTo>
                    <a:pt x="82" y="36"/>
                  </a:lnTo>
                  <a:lnTo>
                    <a:pt x="82" y="36"/>
                  </a:lnTo>
                  <a:lnTo>
                    <a:pt x="82" y="36"/>
                  </a:lnTo>
                  <a:lnTo>
                    <a:pt x="82" y="38"/>
                  </a:lnTo>
                  <a:lnTo>
                    <a:pt x="86" y="38"/>
                  </a:lnTo>
                  <a:lnTo>
                    <a:pt x="88" y="38"/>
                  </a:lnTo>
                  <a:lnTo>
                    <a:pt x="90" y="40"/>
                  </a:lnTo>
                  <a:lnTo>
                    <a:pt x="90" y="44"/>
                  </a:lnTo>
                  <a:lnTo>
                    <a:pt x="88" y="48"/>
                  </a:lnTo>
                  <a:lnTo>
                    <a:pt x="88" y="48"/>
                  </a:lnTo>
                  <a:lnTo>
                    <a:pt x="88" y="54"/>
                  </a:lnTo>
                  <a:lnTo>
                    <a:pt x="88" y="60"/>
                  </a:lnTo>
                  <a:lnTo>
                    <a:pt x="90" y="64"/>
                  </a:lnTo>
                  <a:lnTo>
                    <a:pt x="88" y="66"/>
                  </a:lnTo>
                  <a:lnTo>
                    <a:pt x="86" y="66"/>
                  </a:lnTo>
                  <a:lnTo>
                    <a:pt x="86" y="66"/>
                  </a:lnTo>
                  <a:lnTo>
                    <a:pt x="78" y="66"/>
                  </a:lnTo>
                  <a:lnTo>
                    <a:pt x="74" y="66"/>
                  </a:lnTo>
                  <a:lnTo>
                    <a:pt x="72" y="68"/>
                  </a:lnTo>
                  <a:lnTo>
                    <a:pt x="70" y="72"/>
                  </a:lnTo>
                  <a:lnTo>
                    <a:pt x="70" y="72"/>
                  </a:lnTo>
                  <a:lnTo>
                    <a:pt x="68" y="78"/>
                  </a:lnTo>
                  <a:lnTo>
                    <a:pt x="68" y="78"/>
                  </a:lnTo>
                  <a:lnTo>
                    <a:pt x="72" y="78"/>
                  </a:lnTo>
                  <a:lnTo>
                    <a:pt x="72" y="78"/>
                  </a:lnTo>
                  <a:lnTo>
                    <a:pt x="76" y="78"/>
                  </a:lnTo>
                  <a:lnTo>
                    <a:pt x="78" y="80"/>
                  </a:lnTo>
                  <a:lnTo>
                    <a:pt x="86" y="86"/>
                  </a:lnTo>
                  <a:lnTo>
                    <a:pt x="86" y="86"/>
                  </a:lnTo>
                  <a:lnTo>
                    <a:pt x="90" y="88"/>
                  </a:lnTo>
                  <a:lnTo>
                    <a:pt x="92" y="88"/>
                  </a:lnTo>
                  <a:lnTo>
                    <a:pt x="92" y="92"/>
                  </a:lnTo>
                  <a:lnTo>
                    <a:pt x="92" y="9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2" name="Laos"/>
            <p:cNvSpPr>
              <a:spLocks/>
            </p:cNvSpPr>
            <p:nvPr/>
          </p:nvSpPr>
          <p:spPr bwMode="auto">
            <a:xfrm>
              <a:off x="6877809" y="2866760"/>
              <a:ext cx="261938" cy="280458"/>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3" name="Myanmar"/>
            <p:cNvSpPr>
              <a:spLocks/>
            </p:cNvSpPr>
            <p:nvPr/>
          </p:nvSpPr>
          <p:spPr bwMode="auto">
            <a:xfrm>
              <a:off x="6652914" y="2652448"/>
              <a:ext cx="248708" cy="632354"/>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4" name="Sierra Leone"/>
            <p:cNvSpPr>
              <a:spLocks/>
            </p:cNvSpPr>
            <p:nvPr/>
          </p:nvSpPr>
          <p:spPr bwMode="auto">
            <a:xfrm>
              <a:off x="3771601" y="3282156"/>
              <a:ext cx="79375" cy="100542"/>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5" name="Liberia"/>
            <p:cNvSpPr>
              <a:spLocks/>
            </p:cNvSpPr>
            <p:nvPr/>
          </p:nvSpPr>
          <p:spPr bwMode="auto">
            <a:xfrm>
              <a:off x="3819226" y="3332427"/>
              <a:ext cx="119063" cy="132292"/>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6" name="Gambia"/>
            <p:cNvSpPr>
              <a:spLocks/>
            </p:cNvSpPr>
            <p:nvPr/>
          </p:nvSpPr>
          <p:spPr bwMode="auto">
            <a:xfrm>
              <a:off x="3684288" y="3155156"/>
              <a:ext cx="82021" cy="23813"/>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7" name="Senegal"/>
            <p:cNvSpPr>
              <a:spLocks/>
            </p:cNvSpPr>
            <p:nvPr/>
          </p:nvSpPr>
          <p:spPr bwMode="auto">
            <a:xfrm>
              <a:off x="3655184" y="3057260"/>
              <a:ext cx="169333" cy="148167"/>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8" name="Guinea-Bissau"/>
            <p:cNvSpPr>
              <a:spLocks/>
            </p:cNvSpPr>
            <p:nvPr/>
          </p:nvSpPr>
          <p:spPr bwMode="auto">
            <a:xfrm>
              <a:off x="3686934" y="3192198"/>
              <a:ext cx="71438" cy="50271"/>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19" name="Guinea"/>
            <p:cNvSpPr>
              <a:spLocks/>
            </p:cNvSpPr>
            <p:nvPr/>
          </p:nvSpPr>
          <p:spPr bwMode="auto">
            <a:xfrm>
              <a:off x="3723976" y="3194844"/>
              <a:ext cx="203729" cy="177271"/>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0" name="Togo"/>
            <p:cNvSpPr>
              <a:spLocks/>
            </p:cNvSpPr>
            <p:nvPr/>
          </p:nvSpPr>
          <p:spPr bwMode="auto">
            <a:xfrm>
              <a:off x="4136726" y="3242469"/>
              <a:ext cx="66146" cy="179917"/>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1" name="Ghana"/>
            <p:cNvSpPr>
              <a:spLocks/>
            </p:cNvSpPr>
            <p:nvPr/>
          </p:nvSpPr>
          <p:spPr bwMode="auto">
            <a:xfrm>
              <a:off x="4057351" y="3239823"/>
              <a:ext cx="121708" cy="214313"/>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2" name="Freeform 195"/>
            <p:cNvSpPr>
              <a:spLocks/>
            </p:cNvSpPr>
            <p:nvPr/>
          </p:nvSpPr>
          <p:spPr bwMode="auto">
            <a:xfrm>
              <a:off x="8055205" y="3700198"/>
              <a:ext cx="267229" cy="267229"/>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3" name="Benin"/>
            <p:cNvSpPr>
              <a:spLocks/>
            </p:cNvSpPr>
            <p:nvPr/>
          </p:nvSpPr>
          <p:spPr bwMode="auto">
            <a:xfrm>
              <a:off x="4160538" y="3202781"/>
              <a:ext cx="89958" cy="211667"/>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4" name="Freeform 200"/>
            <p:cNvSpPr>
              <a:spLocks/>
            </p:cNvSpPr>
            <p:nvPr/>
          </p:nvSpPr>
          <p:spPr bwMode="auto">
            <a:xfrm>
              <a:off x="5274434" y="2316427"/>
              <a:ext cx="568854" cy="447146"/>
            </a:xfrm>
            <a:custGeom>
              <a:avLst/>
              <a:gdLst/>
              <a:ahLst/>
              <a:cxnLst>
                <a:cxn ang="0">
                  <a:pos x="378" y="334"/>
                </a:cxn>
                <a:cxn ang="0">
                  <a:pos x="364" y="332"/>
                </a:cxn>
                <a:cxn ang="0">
                  <a:pos x="328" y="330"/>
                </a:cxn>
                <a:cxn ang="0">
                  <a:pos x="312" y="314"/>
                </a:cxn>
                <a:cxn ang="0">
                  <a:pos x="292" y="294"/>
                </a:cxn>
                <a:cxn ang="0">
                  <a:pos x="266" y="302"/>
                </a:cxn>
                <a:cxn ang="0">
                  <a:pos x="238" y="304"/>
                </a:cxn>
                <a:cxn ang="0">
                  <a:pos x="216" y="290"/>
                </a:cxn>
                <a:cxn ang="0">
                  <a:pos x="206" y="278"/>
                </a:cxn>
                <a:cxn ang="0">
                  <a:pos x="196" y="272"/>
                </a:cxn>
                <a:cxn ang="0">
                  <a:pos x="186" y="256"/>
                </a:cxn>
                <a:cxn ang="0">
                  <a:pos x="170" y="242"/>
                </a:cxn>
                <a:cxn ang="0">
                  <a:pos x="150" y="224"/>
                </a:cxn>
                <a:cxn ang="0">
                  <a:pos x="134" y="214"/>
                </a:cxn>
                <a:cxn ang="0">
                  <a:pos x="130" y="224"/>
                </a:cxn>
                <a:cxn ang="0">
                  <a:pos x="116" y="210"/>
                </a:cxn>
                <a:cxn ang="0">
                  <a:pos x="108" y="188"/>
                </a:cxn>
                <a:cxn ang="0">
                  <a:pos x="84" y="160"/>
                </a:cxn>
                <a:cxn ang="0">
                  <a:pos x="60" y="146"/>
                </a:cxn>
                <a:cxn ang="0">
                  <a:pos x="50" y="130"/>
                </a:cxn>
                <a:cxn ang="0">
                  <a:pos x="50" y="120"/>
                </a:cxn>
                <a:cxn ang="0">
                  <a:pos x="56" y="96"/>
                </a:cxn>
                <a:cxn ang="0">
                  <a:pos x="60" y="84"/>
                </a:cxn>
                <a:cxn ang="0">
                  <a:pos x="40" y="74"/>
                </a:cxn>
                <a:cxn ang="0">
                  <a:pos x="36" y="70"/>
                </a:cxn>
                <a:cxn ang="0">
                  <a:pos x="26" y="56"/>
                </a:cxn>
                <a:cxn ang="0">
                  <a:pos x="20" y="46"/>
                </a:cxn>
                <a:cxn ang="0">
                  <a:pos x="8" y="28"/>
                </a:cxn>
                <a:cxn ang="0">
                  <a:pos x="0" y="8"/>
                </a:cxn>
                <a:cxn ang="0">
                  <a:pos x="10" y="0"/>
                </a:cxn>
                <a:cxn ang="0">
                  <a:pos x="24" y="12"/>
                </a:cxn>
                <a:cxn ang="0">
                  <a:pos x="56" y="12"/>
                </a:cxn>
                <a:cxn ang="0">
                  <a:pos x="76" y="10"/>
                </a:cxn>
                <a:cxn ang="0">
                  <a:pos x="76" y="24"/>
                </a:cxn>
                <a:cxn ang="0">
                  <a:pos x="98" y="36"/>
                </a:cxn>
                <a:cxn ang="0">
                  <a:pos x="118" y="52"/>
                </a:cxn>
                <a:cxn ang="0">
                  <a:pos x="158" y="70"/>
                </a:cxn>
                <a:cxn ang="0">
                  <a:pos x="186" y="66"/>
                </a:cxn>
                <a:cxn ang="0">
                  <a:pos x="200" y="62"/>
                </a:cxn>
                <a:cxn ang="0">
                  <a:pos x="206" y="62"/>
                </a:cxn>
                <a:cxn ang="0">
                  <a:pos x="212" y="48"/>
                </a:cxn>
                <a:cxn ang="0">
                  <a:pos x="222" y="30"/>
                </a:cxn>
                <a:cxn ang="0">
                  <a:pos x="246" y="26"/>
                </a:cxn>
                <a:cxn ang="0">
                  <a:pos x="266" y="36"/>
                </a:cxn>
                <a:cxn ang="0">
                  <a:pos x="316" y="56"/>
                </a:cxn>
                <a:cxn ang="0">
                  <a:pos x="340" y="66"/>
                </a:cxn>
                <a:cxn ang="0">
                  <a:pos x="350" y="84"/>
                </a:cxn>
                <a:cxn ang="0">
                  <a:pos x="350" y="100"/>
                </a:cxn>
                <a:cxn ang="0">
                  <a:pos x="344" y="122"/>
                </a:cxn>
                <a:cxn ang="0">
                  <a:pos x="350" y="144"/>
                </a:cxn>
                <a:cxn ang="0">
                  <a:pos x="356" y="176"/>
                </a:cxn>
                <a:cxn ang="0">
                  <a:pos x="380" y="182"/>
                </a:cxn>
                <a:cxn ang="0">
                  <a:pos x="388" y="236"/>
                </a:cxn>
                <a:cxn ang="0">
                  <a:pos x="412" y="254"/>
                </a:cxn>
                <a:cxn ang="0">
                  <a:pos x="428" y="280"/>
                </a:cxn>
                <a:cxn ang="0">
                  <a:pos x="430" y="292"/>
                </a:cxn>
                <a:cxn ang="0">
                  <a:pos x="420" y="296"/>
                </a:cxn>
                <a:cxn ang="0">
                  <a:pos x="414" y="306"/>
                </a:cxn>
                <a:cxn ang="0">
                  <a:pos x="408" y="326"/>
                </a:cxn>
              </a:cxnLst>
              <a:rect l="0" t="0" r="r" b="b"/>
              <a:pathLst>
                <a:path w="430" h="338">
                  <a:moveTo>
                    <a:pt x="402" y="338"/>
                  </a:moveTo>
                  <a:lnTo>
                    <a:pt x="402" y="338"/>
                  </a:lnTo>
                  <a:lnTo>
                    <a:pt x="392" y="338"/>
                  </a:lnTo>
                  <a:lnTo>
                    <a:pt x="386" y="336"/>
                  </a:lnTo>
                  <a:lnTo>
                    <a:pt x="380" y="334"/>
                  </a:lnTo>
                  <a:lnTo>
                    <a:pt x="378" y="334"/>
                  </a:lnTo>
                  <a:lnTo>
                    <a:pt x="376" y="334"/>
                  </a:lnTo>
                  <a:lnTo>
                    <a:pt x="376" y="334"/>
                  </a:lnTo>
                  <a:lnTo>
                    <a:pt x="376" y="336"/>
                  </a:lnTo>
                  <a:lnTo>
                    <a:pt x="374" y="336"/>
                  </a:lnTo>
                  <a:lnTo>
                    <a:pt x="370" y="334"/>
                  </a:lnTo>
                  <a:lnTo>
                    <a:pt x="364" y="332"/>
                  </a:lnTo>
                  <a:lnTo>
                    <a:pt x="352" y="332"/>
                  </a:lnTo>
                  <a:lnTo>
                    <a:pt x="352" y="332"/>
                  </a:lnTo>
                  <a:lnTo>
                    <a:pt x="344" y="334"/>
                  </a:lnTo>
                  <a:lnTo>
                    <a:pt x="338" y="332"/>
                  </a:lnTo>
                  <a:lnTo>
                    <a:pt x="332" y="330"/>
                  </a:lnTo>
                  <a:lnTo>
                    <a:pt x="328" y="330"/>
                  </a:lnTo>
                  <a:lnTo>
                    <a:pt x="328" y="330"/>
                  </a:lnTo>
                  <a:lnTo>
                    <a:pt x="322" y="328"/>
                  </a:lnTo>
                  <a:lnTo>
                    <a:pt x="320" y="324"/>
                  </a:lnTo>
                  <a:lnTo>
                    <a:pt x="316" y="320"/>
                  </a:lnTo>
                  <a:lnTo>
                    <a:pt x="312" y="314"/>
                  </a:lnTo>
                  <a:lnTo>
                    <a:pt x="312" y="314"/>
                  </a:lnTo>
                  <a:lnTo>
                    <a:pt x="310" y="308"/>
                  </a:lnTo>
                  <a:lnTo>
                    <a:pt x="308" y="302"/>
                  </a:lnTo>
                  <a:lnTo>
                    <a:pt x="306" y="298"/>
                  </a:lnTo>
                  <a:lnTo>
                    <a:pt x="298" y="294"/>
                  </a:lnTo>
                  <a:lnTo>
                    <a:pt x="298" y="294"/>
                  </a:lnTo>
                  <a:lnTo>
                    <a:pt x="292" y="294"/>
                  </a:lnTo>
                  <a:lnTo>
                    <a:pt x="288" y="294"/>
                  </a:lnTo>
                  <a:lnTo>
                    <a:pt x="282" y="296"/>
                  </a:lnTo>
                  <a:lnTo>
                    <a:pt x="276" y="300"/>
                  </a:lnTo>
                  <a:lnTo>
                    <a:pt x="272" y="302"/>
                  </a:lnTo>
                  <a:lnTo>
                    <a:pt x="272" y="302"/>
                  </a:lnTo>
                  <a:lnTo>
                    <a:pt x="266" y="302"/>
                  </a:lnTo>
                  <a:lnTo>
                    <a:pt x="260" y="304"/>
                  </a:lnTo>
                  <a:lnTo>
                    <a:pt x="254" y="306"/>
                  </a:lnTo>
                  <a:lnTo>
                    <a:pt x="248" y="304"/>
                  </a:lnTo>
                  <a:lnTo>
                    <a:pt x="248" y="304"/>
                  </a:lnTo>
                  <a:lnTo>
                    <a:pt x="242" y="302"/>
                  </a:lnTo>
                  <a:lnTo>
                    <a:pt x="238" y="304"/>
                  </a:lnTo>
                  <a:lnTo>
                    <a:pt x="232" y="302"/>
                  </a:lnTo>
                  <a:lnTo>
                    <a:pt x="228" y="298"/>
                  </a:lnTo>
                  <a:lnTo>
                    <a:pt x="228" y="298"/>
                  </a:lnTo>
                  <a:lnTo>
                    <a:pt x="222" y="292"/>
                  </a:lnTo>
                  <a:lnTo>
                    <a:pt x="220" y="290"/>
                  </a:lnTo>
                  <a:lnTo>
                    <a:pt x="216" y="290"/>
                  </a:lnTo>
                  <a:lnTo>
                    <a:pt x="214" y="284"/>
                  </a:lnTo>
                  <a:lnTo>
                    <a:pt x="214" y="284"/>
                  </a:lnTo>
                  <a:lnTo>
                    <a:pt x="212" y="282"/>
                  </a:lnTo>
                  <a:lnTo>
                    <a:pt x="210" y="282"/>
                  </a:lnTo>
                  <a:lnTo>
                    <a:pt x="208" y="282"/>
                  </a:lnTo>
                  <a:lnTo>
                    <a:pt x="206" y="278"/>
                  </a:lnTo>
                  <a:lnTo>
                    <a:pt x="206" y="278"/>
                  </a:lnTo>
                  <a:lnTo>
                    <a:pt x="204" y="276"/>
                  </a:lnTo>
                  <a:lnTo>
                    <a:pt x="202" y="276"/>
                  </a:lnTo>
                  <a:lnTo>
                    <a:pt x="200" y="274"/>
                  </a:lnTo>
                  <a:lnTo>
                    <a:pt x="196" y="272"/>
                  </a:lnTo>
                  <a:lnTo>
                    <a:pt x="196" y="272"/>
                  </a:lnTo>
                  <a:lnTo>
                    <a:pt x="192" y="270"/>
                  </a:lnTo>
                  <a:lnTo>
                    <a:pt x="190" y="270"/>
                  </a:lnTo>
                  <a:lnTo>
                    <a:pt x="188" y="268"/>
                  </a:lnTo>
                  <a:lnTo>
                    <a:pt x="188" y="264"/>
                  </a:lnTo>
                  <a:lnTo>
                    <a:pt x="188" y="264"/>
                  </a:lnTo>
                  <a:lnTo>
                    <a:pt x="186" y="256"/>
                  </a:lnTo>
                  <a:lnTo>
                    <a:pt x="180" y="252"/>
                  </a:lnTo>
                  <a:lnTo>
                    <a:pt x="178" y="248"/>
                  </a:lnTo>
                  <a:lnTo>
                    <a:pt x="176" y="244"/>
                  </a:lnTo>
                  <a:lnTo>
                    <a:pt x="176" y="244"/>
                  </a:lnTo>
                  <a:lnTo>
                    <a:pt x="174" y="242"/>
                  </a:lnTo>
                  <a:lnTo>
                    <a:pt x="170" y="242"/>
                  </a:lnTo>
                  <a:lnTo>
                    <a:pt x="166" y="240"/>
                  </a:lnTo>
                  <a:lnTo>
                    <a:pt x="160" y="232"/>
                  </a:lnTo>
                  <a:lnTo>
                    <a:pt x="160" y="232"/>
                  </a:lnTo>
                  <a:lnTo>
                    <a:pt x="154" y="224"/>
                  </a:lnTo>
                  <a:lnTo>
                    <a:pt x="152" y="222"/>
                  </a:lnTo>
                  <a:lnTo>
                    <a:pt x="150" y="224"/>
                  </a:lnTo>
                  <a:lnTo>
                    <a:pt x="146" y="224"/>
                  </a:lnTo>
                  <a:lnTo>
                    <a:pt x="144" y="224"/>
                  </a:lnTo>
                  <a:lnTo>
                    <a:pt x="142" y="224"/>
                  </a:lnTo>
                  <a:lnTo>
                    <a:pt x="142" y="224"/>
                  </a:lnTo>
                  <a:lnTo>
                    <a:pt x="136" y="218"/>
                  </a:lnTo>
                  <a:lnTo>
                    <a:pt x="134" y="214"/>
                  </a:lnTo>
                  <a:lnTo>
                    <a:pt x="134" y="214"/>
                  </a:lnTo>
                  <a:lnTo>
                    <a:pt x="134" y="218"/>
                  </a:lnTo>
                  <a:lnTo>
                    <a:pt x="134" y="220"/>
                  </a:lnTo>
                  <a:lnTo>
                    <a:pt x="132" y="220"/>
                  </a:lnTo>
                  <a:lnTo>
                    <a:pt x="130" y="224"/>
                  </a:lnTo>
                  <a:lnTo>
                    <a:pt x="130" y="224"/>
                  </a:lnTo>
                  <a:lnTo>
                    <a:pt x="126" y="218"/>
                  </a:lnTo>
                  <a:lnTo>
                    <a:pt x="124" y="214"/>
                  </a:lnTo>
                  <a:lnTo>
                    <a:pt x="124" y="212"/>
                  </a:lnTo>
                  <a:lnTo>
                    <a:pt x="120" y="210"/>
                  </a:lnTo>
                  <a:lnTo>
                    <a:pt x="120" y="210"/>
                  </a:lnTo>
                  <a:lnTo>
                    <a:pt x="116" y="210"/>
                  </a:lnTo>
                  <a:lnTo>
                    <a:pt x="114" y="206"/>
                  </a:lnTo>
                  <a:lnTo>
                    <a:pt x="112" y="202"/>
                  </a:lnTo>
                  <a:lnTo>
                    <a:pt x="110" y="198"/>
                  </a:lnTo>
                  <a:lnTo>
                    <a:pt x="110" y="198"/>
                  </a:lnTo>
                  <a:lnTo>
                    <a:pt x="110" y="194"/>
                  </a:lnTo>
                  <a:lnTo>
                    <a:pt x="108" y="188"/>
                  </a:lnTo>
                  <a:lnTo>
                    <a:pt x="100" y="172"/>
                  </a:lnTo>
                  <a:lnTo>
                    <a:pt x="100" y="172"/>
                  </a:lnTo>
                  <a:lnTo>
                    <a:pt x="94" y="168"/>
                  </a:lnTo>
                  <a:lnTo>
                    <a:pt x="92" y="166"/>
                  </a:lnTo>
                  <a:lnTo>
                    <a:pt x="90" y="164"/>
                  </a:lnTo>
                  <a:lnTo>
                    <a:pt x="84" y="160"/>
                  </a:lnTo>
                  <a:lnTo>
                    <a:pt x="84" y="160"/>
                  </a:lnTo>
                  <a:lnTo>
                    <a:pt x="76" y="154"/>
                  </a:lnTo>
                  <a:lnTo>
                    <a:pt x="68" y="152"/>
                  </a:lnTo>
                  <a:lnTo>
                    <a:pt x="62" y="150"/>
                  </a:lnTo>
                  <a:lnTo>
                    <a:pt x="60" y="148"/>
                  </a:lnTo>
                  <a:lnTo>
                    <a:pt x="60" y="146"/>
                  </a:lnTo>
                  <a:lnTo>
                    <a:pt x="60" y="146"/>
                  </a:lnTo>
                  <a:lnTo>
                    <a:pt x="60" y="142"/>
                  </a:lnTo>
                  <a:lnTo>
                    <a:pt x="60" y="138"/>
                  </a:lnTo>
                  <a:lnTo>
                    <a:pt x="54" y="134"/>
                  </a:lnTo>
                  <a:lnTo>
                    <a:pt x="50" y="132"/>
                  </a:lnTo>
                  <a:lnTo>
                    <a:pt x="50" y="130"/>
                  </a:lnTo>
                  <a:lnTo>
                    <a:pt x="52" y="128"/>
                  </a:lnTo>
                  <a:lnTo>
                    <a:pt x="52" y="128"/>
                  </a:lnTo>
                  <a:lnTo>
                    <a:pt x="54" y="126"/>
                  </a:lnTo>
                  <a:lnTo>
                    <a:pt x="52" y="126"/>
                  </a:lnTo>
                  <a:lnTo>
                    <a:pt x="50" y="124"/>
                  </a:lnTo>
                  <a:lnTo>
                    <a:pt x="50" y="120"/>
                  </a:lnTo>
                  <a:lnTo>
                    <a:pt x="50" y="120"/>
                  </a:lnTo>
                  <a:lnTo>
                    <a:pt x="56" y="108"/>
                  </a:lnTo>
                  <a:lnTo>
                    <a:pt x="58" y="102"/>
                  </a:lnTo>
                  <a:lnTo>
                    <a:pt x="56" y="100"/>
                  </a:lnTo>
                  <a:lnTo>
                    <a:pt x="56" y="100"/>
                  </a:lnTo>
                  <a:lnTo>
                    <a:pt x="56" y="96"/>
                  </a:lnTo>
                  <a:lnTo>
                    <a:pt x="58" y="94"/>
                  </a:lnTo>
                  <a:lnTo>
                    <a:pt x="58" y="92"/>
                  </a:lnTo>
                  <a:lnTo>
                    <a:pt x="60" y="88"/>
                  </a:lnTo>
                  <a:lnTo>
                    <a:pt x="60" y="88"/>
                  </a:lnTo>
                  <a:lnTo>
                    <a:pt x="60" y="84"/>
                  </a:lnTo>
                  <a:lnTo>
                    <a:pt x="60" y="84"/>
                  </a:lnTo>
                  <a:lnTo>
                    <a:pt x="52" y="86"/>
                  </a:lnTo>
                  <a:lnTo>
                    <a:pt x="52" y="86"/>
                  </a:lnTo>
                  <a:lnTo>
                    <a:pt x="46" y="84"/>
                  </a:lnTo>
                  <a:lnTo>
                    <a:pt x="44" y="80"/>
                  </a:lnTo>
                  <a:lnTo>
                    <a:pt x="42" y="78"/>
                  </a:lnTo>
                  <a:lnTo>
                    <a:pt x="40" y="74"/>
                  </a:lnTo>
                  <a:lnTo>
                    <a:pt x="40" y="74"/>
                  </a:lnTo>
                  <a:lnTo>
                    <a:pt x="38" y="74"/>
                  </a:lnTo>
                  <a:lnTo>
                    <a:pt x="40" y="72"/>
                  </a:lnTo>
                  <a:lnTo>
                    <a:pt x="40" y="72"/>
                  </a:lnTo>
                  <a:lnTo>
                    <a:pt x="36" y="70"/>
                  </a:lnTo>
                  <a:lnTo>
                    <a:pt x="36" y="70"/>
                  </a:lnTo>
                  <a:lnTo>
                    <a:pt x="34" y="66"/>
                  </a:lnTo>
                  <a:lnTo>
                    <a:pt x="32" y="62"/>
                  </a:lnTo>
                  <a:lnTo>
                    <a:pt x="28" y="60"/>
                  </a:lnTo>
                  <a:lnTo>
                    <a:pt x="28" y="60"/>
                  </a:lnTo>
                  <a:lnTo>
                    <a:pt x="28" y="58"/>
                  </a:lnTo>
                  <a:lnTo>
                    <a:pt x="26" y="56"/>
                  </a:lnTo>
                  <a:lnTo>
                    <a:pt x="26" y="56"/>
                  </a:lnTo>
                  <a:lnTo>
                    <a:pt x="24" y="54"/>
                  </a:lnTo>
                  <a:lnTo>
                    <a:pt x="22" y="50"/>
                  </a:lnTo>
                  <a:lnTo>
                    <a:pt x="22" y="46"/>
                  </a:lnTo>
                  <a:lnTo>
                    <a:pt x="20" y="46"/>
                  </a:lnTo>
                  <a:lnTo>
                    <a:pt x="20" y="46"/>
                  </a:lnTo>
                  <a:lnTo>
                    <a:pt x="16" y="46"/>
                  </a:lnTo>
                  <a:lnTo>
                    <a:pt x="12" y="42"/>
                  </a:lnTo>
                  <a:lnTo>
                    <a:pt x="8" y="36"/>
                  </a:lnTo>
                  <a:lnTo>
                    <a:pt x="8" y="32"/>
                  </a:lnTo>
                  <a:lnTo>
                    <a:pt x="8" y="32"/>
                  </a:lnTo>
                  <a:lnTo>
                    <a:pt x="8" y="28"/>
                  </a:lnTo>
                  <a:lnTo>
                    <a:pt x="6" y="26"/>
                  </a:lnTo>
                  <a:lnTo>
                    <a:pt x="4" y="24"/>
                  </a:lnTo>
                  <a:lnTo>
                    <a:pt x="2" y="20"/>
                  </a:lnTo>
                  <a:lnTo>
                    <a:pt x="2" y="20"/>
                  </a:lnTo>
                  <a:lnTo>
                    <a:pt x="0" y="10"/>
                  </a:lnTo>
                  <a:lnTo>
                    <a:pt x="0" y="8"/>
                  </a:lnTo>
                  <a:lnTo>
                    <a:pt x="4" y="8"/>
                  </a:lnTo>
                  <a:lnTo>
                    <a:pt x="4" y="8"/>
                  </a:lnTo>
                  <a:lnTo>
                    <a:pt x="8" y="8"/>
                  </a:lnTo>
                  <a:lnTo>
                    <a:pt x="8" y="6"/>
                  </a:lnTo>
                  <a:lnTo>
                    <a:pt x="8" y="4"/>
                  </a:lnTo>
                  <a:lnTo>
                    <a:pt x="10" y="0"/>
                  </a:lnTo>
                  <a:lnTo>
                    <a:pt x="10" y="0"/>
                  </a:lnTo>
                  <a:lnTo>
                    <a:pt x="16" y="4"/>
                  </a:lnTo>
                  <a:lnTo>
                    <a:pt x="20" y="6"/>
                  </a:lnTo>
                  <a:lnTo>
                    <a:pt x="22" y="8"/>
                  </a:lnTo>
                  <a:lnTo>
                    <a:pt x="22" y="8"/>
                  </a:lnTo>
                  <a:lnTo>
                    <a:pt x="24" y="12"/>
                  </a:lnTo>
                  <a:lnTo>
                    <a:pt x="26" y="16"/>
                  </a:lnTo>
                  <a:lnTo>
                    <a:pt x="34" y="18"/>
                  </a:lnTo>
                  <a:lnTo>
                    <a:pt x="42" y="18"/>
                  </a:lnTo>
                  <a:lnTo>
                    <a:pt x="46" y="18"/>
                  </a:lnTo>
                  <a:lnTo>
                    <a:pt x="46" y="18"/>
                  </a:lnTo>
                  <a:lnTo>
                    <a:pt x="56" y="12"/>
                  </a:lnTo>
                  <a:lnTo>
                    <a:pt x="56" y="12"/>
                  </a:lnTo>
                  <a:lnTo>
                    <a:pt x="66" y="4"/>
                  </a:lnTo>
                  <a:lnTo>
                    <a:pt x="68" y="4"/>
                  </a:lnTo>
                  <a:lnTo>
                    <a:pt x="70" y="6"/>
                  </a:lnTo>
                  <a:lnTo>
                    <a:pt x="70" y="6"/>
                  </a:lnTo>
                  <a:lnTo>
                    <a:pt x="76" y="10"/>
                  </a:lnTo>
                  <a:lnTo>
                    <a:pt x="76" y="12"/>
                  </a:lnTo>
                  <a:lnTo>
                    <a:pt x="74" y="14"/>
                  </a:lnTo>
                  <a:lnTo>
                    <a:pt x="74" y="14"/>
                  </a:lnTo>
                  <a:lnTo>
                    <a:pt x="78" y="16"/>
                  </a:lnTo>
                  <a:lnTo>
                    <a:pt x="78" y="20"/>
                  </a:lnTo>
                  <a:lnTo>
                    <a:pt x="76" y="24"/>
                  </a:lnTo>
                  <a:lnTo>
                    <a:pt x="72" y="26"/>
                  </a:lnTo>
                  <a:lnTo>
                    <a:pt x="72" y="26"/>
                  </a:lnTo>
                  <a:lnTo>
                    <a:pt x="82" y="32"/>
                  </a:lnTo>
                  <a:lnTo>
                    <a:pt x="88" y="36"/>
                  </a:lnTo>
                  <a:lnTo>
                    <a:pt x="92" y="38"/>
                  </a:lnTo>
                  <a:lnTo>
                    <a:pt x="98" y="36"/>
                  </a:lnTo>
                  <a:lnTo>
                    <a:pt x="98" y="36"/>
                  </a:lnTo>
                  <a:lnTo>
                    <a:pt x="100" y="44"/>
                  </a:lnTo>
                  <a:lnTo>
                    <a:pt x="104" y="50"/>
                  </a:lnTo>
                  <a:lnTo>
                    <a:pt x="108" y="52"/>
                  </a:lnTo>
                  <a:lnTo>
                    <a:pt x="118" y="52"/>
                  </a:lnTo>
                  <a:lnTo>
                    <a:pt x="118" y="52"/>
                  </a:lnTo>
                  <a:lnTo>
                    <a:pt x="124" y="52"/>
                  </a:lnTo>
                  <a:lnTo>
                    <a:pt x="128" y="54"/>
                  </a:lnTo>
                  <a:lnTo>
                    <a:pt x="134" y="60"/>
                  </a:lnTo>
                  <a:lnTo>
                    <a:pt x="142" y="66"/>
                  </a:lnTo>
                  <a:lnTo>
                    <a:pt x="142" y="66"/>
                  </a:lnTo>
                  <a:lnTo>
                    <a:pt x="158" y="70"/>
                  </a:lnTo>
                  <a:lnTo>
                    <a:pt x="166" y="68"/>
                  </a:lnTo>
                  <a:lnTo>
                    <a:pt x="170" y="66"/>
                  </a:lnTo>
                  <a:lnTo>
                    <a:pt x="176" y="66"/>
                  </a:lnTo>
                  <a:lnTo>
                    <a:pt x="176" y="66"/>
                  </a:lnTo>
                  <a:lnTo>
                    <a:pt x="182" y="66"/>
                  </a:lnTo>
                  <a:lnTo>
                    <a:pt x="186" y="66"/>
                  </a:lnTo>
                  <a:lnTo>
                    <a:pt x="190" y="62"/>
                  </a:lnTo>
                  <a:lnTo>
                    <a:pt x="194" y="62"/>
                  </a:lnTo>
                  <a:lnTo>
                    <a:pt x="194" y="62"/>
                  </a:lnTo>
                  <a:lnTo>
                    <a:pt x="200" y="62"/>
                  </a:lnTo>
                  <a:lnTo>
                    <a:pt x="202" y="62"/>
                  </a:lnTo>
                  <a:lnTo>
                    <a:pt x="200" y="62"/>
                  </a:lnTo>
                  <a:lnTo>
                    <a:pt x="200" y="62"/>
                  </a:lnTo>
                  <a:lnTo>
                    <a:pt x="194" y="66"/>
                  </a:lnTo>
                  <a:lnTo>
                    <a:pt x="194" y="66"/>
                  </a:lnTo>
                  <a:lnTo>
                    <a:pt x="200" y="66"/>
                  </a:lnTo>
                  <a:lnTo>
                    <a:pt x="200" y="66"/>
                  </a:lnTo>
                  <a:lnTo>
                    <a:pt x="206" y="62"/>
                  </a:lnTo>
                  <a:lnTo>
                    <a:pt x="206" y="58"/>
                  </a:lnTo>
                  <a:lnTo>
                    <a:pt x="202" y="46"/>
                  </a:lnTo>
                  <a:lnTo>
                    <a:pt x="202" y="46"/>
                  </a:lnTo>
                  <a:lnTo>
                    <a:pt x="202" y="50"/>
                  </a:lnTo>
                  <a:lnTo>
                    <a:pt x="206" y="50"/>
                  </a:lnTo>
                  <a:lnTo>
                    <a:pt x="212" y="48"/>
                  </a:lnTo>
                  <a:lnTo>
                    <a:pt x="212" y="48"/>
                  </a:lnTo>
                  <a:lnTo>
                    <a:pt x="214" y="44"/>
                  </a:lnTo>
                  <a:lnTo>
                    <a:pt x="216" y="40"/>
                  </a:lnTo>
                  <a:lnTo>
                    <a:pt x="216" y="34"/>
                  </a:lnTo>
                  <a:lnTo>
                    <a:pt x="222" y="30"/>
                  </a:lnTo>
                  <a:lnTo>
                    <a:pt x="222" y="30"/>
                  </a:lnTo>
                  <a:lnTo>
                    <a:pt x="228" y="28"/>
                  </a:lnTo>
                  <a:lnTo>
                    <a:pt x="234" y="28"/>
                  </a:lnTo>
                  <a:lnTo>
                    <a:pt x="238" y="28"/>
                  </a:lnTo>
                  <a:lnTo>
                    <a:pt x="242" y="28"/>
                  </a:lnTo>
                  <a:lnTo>
                    <a:pt x="242" y="28"/>
                  </a:lnTo>
                  <a:lnTo>
                    <a:pt x="246" y="26"/>
                  </a:lnTo>
                  <a:lnTo>
                    <a:pt x="252" y="26"/>
                  </a:lnTo>
                  <a:lnTo>
                    <a:pt x="256" y="28"/>
                  </a:lnTo>
                  <a:lnTo>
                    <a:pt x="260" y="32"/>
                  </a:lnTo>
                  <a:lnTo>
                    <a:pt x="260" y="32"/>
                  </a:lnTo>
                  <a:lnTo>
                    <a:pt x="262" y="34"/>
                  </a:lnTo>
                  <a:lnTo>
                    <a:pt x="266" y="36"/>
                  </a:lnTo>
                  <a:lnTo>
                    <a:pt x="280" y="40"/>
                  </a:lnTo>
                  <a:lnTo>
                    <a:pt x="296" y="44"/>
                  </a:lnTo>
                  <a:lnTo>
                    <a:pt x="302" y="46"/>
                  </a:lnTo>
                  <a:lnTo>
                    <a:pt x="308" y="50"/>
                  </a:lnTo>
                  <a:lnTo>
                    <a:pt x="308" y="50"/>
                  </a:lnTo>
                  <a:lnTo>
                    <a:pt x="316" y="56"/>
                  </a:lnTo>
                  <a:lnTo>
                    <a:pt x="320" y="56"/>
                  </a:lnTo>
                  <a:lnTo>
                    <a:pt x="326" y="56"/>
                  </a:lnTo>
                  <a:lnTo>
                    <a:pt x="332" y="58"/>
                  </a:lnTo>
                  <a:lnTo>
                    <a:pt x="332" y="58"/>
                  </a:lnTo>
                  <a:lnTo>
                    <a:pt x="338" y="62"/>
                  </a:lnTo>
                  <a:lnTo>
                    <a:pt x="340" y="66"/>
                  </a:lnTo>
                  <a:lnTo>
                    <a:pt x="340" y="68"/>
                  </a:lnTo>
                  <a:lnTo>
                    <a:pt x="342" y="72"/>
                  </a:lnTo>
                  <a:lnTo>
                    <a:pt x="342" y="72"/>
                  </a:lnTo>
                  <a:lnTo>
                    <a:pt x="346" y="76"/>
                  </a:lnTo>
                  <a:lnTo>
                    <a:pt x="350" y="84"/>
                  </a:lnTo>
                  <a:lnTo>
                    <a:pt x="350" y="84"/>
                  </a:lnTo>
                  <a:lnTo>
                    <a:pt x="350" y="88"/>
                  </a:lnTo>
                  <a:lnTo>
                    <a:pt x="350" y="88"/>
                  </a:lnTo>
                  <a:lnTo>
                    <a:pt x="352" y="92"/>
                  </a:lnTo>
                  <a:lnTo>
                    <a:pt x="350" y="96"/>
                  </a:lnTo>
                  <a:lnTo>
                    <a:pt x="350" y="96"/>
                  </a:lnTo>
                  <a:lnTo>
                    <a:pt x="350" y="100"/>
                  </a:lnTo>
                  <a:lnTo>
                    <a:pt x="352" y="104"/>
                  </a:lnTo>
                  <a:lnTo>
                    <a:pt x="354" y="106"/>
                  </a:lnTo>
                  <a:lnTo>
                    <a:pt x="352" y="112"/>
                  </a:lnTo>
                  <a:lnTo>
                    <a:pt x="352" y="112"/>
                  </a:lnTo>
                  <a:lnTo>
                    <a:pt x="348" y="118"/>
                  </a:lnTo>
                  <a:lnTo>
                    <a:pt x="344" y="122"/>
                  </a:lnTo>
                  <a:lnTo>
                    <a:pt x="344" y="124"/>
                  </a:lnTo>
                  <a:lnTo>
                    <a:pt x="346" y="128"/>
                  </a:lnTo>
                  <a:lnTo>
                    <a:pt x="346" y="128"/>
                  </a:lnTo>
                  <a:lnTo>
                    <a:pt x="350" y="134"/>
                  </a:lnTo>
                  <a:lnTo>
                    <a:pt x="350" y="140"/>
                  </a:lnTo>
                  <a:lnTo>
                    <a:pt x="350" y="144"/>
                  </a:lnTo>
                  <a:lnTo>
                    <a:pt x="354" y="152"/>
                  </a:lnTo>
                  <a:lnTo>
                    <a:pt x="354" y="152"/>
                  </a:lnTo>
                  <a:lnTo>
                    <a:pt x="356" y="156"/>
                  </a:lnTo>
                  <a:lnTo>
                    <a:pt x="356" y="162"/>
                  </a:lnTo>
                  <a:lnTo>
                    <a:pt x="356" y="172"/>
                  </a:lnTo>
                  <a:lnTo>
                    <a:pt x="356" y="176"/>
                  </a:lnTo>
                  <a:lnTo>
                    <a:pt x="358" y="178"/>
                  </a:lnTo>
                  <a:lnTo>
                    <a:pt x="360" y="180"/>
                  </a:lnTo>
                  <a:lnTo>
                    <a:pt x="368" y="180"/>
                  </a:lnTo>
                  <a:lnTo>
                    <a:pt x="368" y="180"/>
                  </a:lnTo>
                  <a:lnTo>
                    <a:pt x="376" y="180"/>
                  </a:lnTo>
                  <a:lnTo>
                    <a:pt x="380" y="182"/>
                  </a:lnTo>
                  <a:lnTo>
                    <a:pt x="382" y="184"/>
                  </a:lnTo>
                  <a:lnTo>
                    <a:pt x="384" y="190"/>
                  </a:lnTo>
                  <a:lnTo>
                    <a:pt x="380" y="202"/>
                  </a:lnTo>
                  <a:lnTo>
                    <a:pt x="374" y="216"/>
                  </a:lnTo>
                  <a:lnTo>
                    <a:pt x="374" y="216"/>
                  </a:lnTo>
                  <a:lnTo>
                    <a:pt x="388" y="236"/>
                  </a:lnTo>
                  <a:lnTo>
                    <a:pt x="394" y="248"/>
                  </a:lnTo>
                  <a:lnTo>
                    <a:pt x="396" y="252"/>
                  </a:lnTo>
                  <a:lnTo>
                    <a:pt x="404" y="254"/>
                  </a:lnTo>
                  <a:lnTo>
                    <a:pt x="404" y="254"/>
                  </a:lnTo>
                  <a:lnTo>
                    <a:pt x="410" y="254"/>
                  </a:lnTo>
                  <a:lnTo>
                    <a:pt x="412" y="254"/>
                  </a:lnTo>
                  <a:lnTo>
                    <a:pt x="418" y="266"/>
                  </a:lnTo>
                  <a:lnTo>
                    <a:pt x="418" y="266"/>
                  </a:lnTo>
                  <a:lnTo>
                    <a:pt x="422" y="280"/>
                  </a:lnTo>
                  <a:lnTo>
                    <a:pt x="424" y="280"/>
                  </a:lnTo>
                  <a:lnTo>
                    <a:pt x="428" y="280"/>
                  </a:lnTo>
                  <a:lnTo>
                    <a:pt x="428" y="280"/>
                  </a:lnTo>
                  <a:lnTo>
                    <a:pt x="430" y="280"/>
                  </a:lnTo>
                  <a:lnTo>
                    <a:pt x="430" y="284"/>
                  </a:lnTo>
                  <a:lnTo>
                    <a:pt x="430" y="288"/>
                  </a:lnTo>
                  <a:lnTo>
                    <a:pt x="430" y="290"/>
                  </a:lnTo>
                  <a:lnTo>
                    <a:pt x="430" y="290"/>
                  </a:lnTo>
                  <a:lnTo>
                    <a:pt x="430" y="292"/>
                  </a:lnTo>
                  <a:lnTo>
                    <a:pt x="428" y="294"/>
                  </a:lnTo>
                  <a:lnTo>
                    <a:pt x="426" y="296"/>
                  </a:lnTo>
                  <a:lnTo>
                    <a:pt x="424" y="296"/>
                  </a:lnTo>
                  <a:lnTo>
                    <a:pt x="424" y="296"/>
                  </a:lnTo>
                  <a:lnTo>
                    <a:pt x="424" y="298"/>
                  </a:lnTo>
                  <a:lnTo>
                    <a:pt x="420" y="296"/>
                  </a:lnTo>
                  <a:lnTo>
                    <a:pt x="416" y="296"/>
                  </a:lnTo>
                  <a:lnTo>
                    <a:pt x="416" y="298"/>
                  </a:lnTo>
                  <a:lnTo>
                    <a:pt x="416" y="302"/>
                  </a:lnTo>
                  <a:lnTo>
                    <a:pt x="416" y="302"/>
                  </a:lnTo>
                  <a:lnTo>
                    <a:pt x="416" y="304"/>
                  </a:lnTo>
                  <a:lnTo>
                    <a:pt x="414" y="306"/>
                  </a:lnTo>
                  <a:lnTo>
                    <a:pt x="410" y="310"/>
                  </a:lnTo>
                  <a:lnTo>
                    <a:pt x="406" y="316"/>
                  </a:lnTo>
                  <a:lnTo>
                    <a:pt x="406" y="318"/>
                  </a:lnTo>
                  <a:lnTo>
                    <a:pt x="406" y="320"/>
                  </a:lnTo>
                  <a:lnTo>
                    <a:pt x="406" y="320"/>
                  </a:lnTo>
                  <a:lnTo>
                    <a:pt x="408" y="326"/>
                  </a:lnTo>
                  <a:lnTo>
                    <a:pt x="408" y="332"/>
                  </a:lnTo>
                  <a:lnTo>
                    <a:pt x="408" y="336"/>
                  </a:lnTo>
                  <a:lnTo>
                    <a:pt x="406" y="338"/>
                  </a:lnTo>
                  <a:lnTo>
                    <a:pt x="402" y="338"/>
                  </a:lnTo>
                  <a:lnTo>
                    <a:pt x="402" y="33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5" name="Azerbaijan"/>
            <p:cNvSpPr>
              <a:spLocks/>
            </p:cNvSpPr>
            <p:nvPr/>
          </p:nvSpPr>
          <p:spPr bwMode="auto">
            <a:xfrm>
              <a:off x="5303538" y="2327010"/>
              <a:ext cx="31750" cy="13229"/>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6" name="Armenia"/>
            <p:cNvSpPr>
              <a:spLocks/>
            </p:cNvSpPr>
            <p:nvPr/>
          </p:nvSpPr>
          <p:spPr bwMode="auto">
            <a:xfrm>
              <a:off x="5250622" y="2276740"/>
              <a:ext cx="97896" cy="63500"/>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7" name="Kuwait"/>
            <p:cNvSpPr>
              <a:spLocks/>
            </p:cNvSpPr>
            <p:nvPr/>
          </p:nvSpPr>
          <p:spPr bwMode="auto">
            <a:xfrm>
              <a:off x="5385559" y="2607469"/>
              <a:ext cx="50271" cy="37042"/>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8" name="Azerbaijan"/>
            <p:cNvSpPr>
              <a:spLocks/>
            </p:cNvSpPr>
            <p:nvPr/>
          </p:nvSpPr>
          <p:spPr bwMode="auto">
            <a:xfrm>
              <a:off x="5287663" y="2258219"/>
              <a:ext cx="134938" cy="108479"/>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9" name="Freeform 215"/>
            <p:cNvSpPr>
              <a:spLocks/>
            </p:cNvSpPr>
            <p:nvPr/>
          </p:nvSpPr>
          <p:spPr bwMode="auto">
            <a:xfrm>
              <a:off x="4351038" y="2282031"/>
              <a:ext cx="31750" cy="63500"/>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0" name="Albania"/>
            <p:cNvSpPr>
              <a:spLocks/>
            </p:cNvSpPr>
            <p:nvPr/>
          </p:nvSpPr>
          <p:spPr bwMode="auto">
            <a:xfrm>
              <a:off x="4626205" y="2244990"/>
              <a:ext cx="47625" cy="82021"/>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1" name="Freeform 225"/>
            <p:cNvSpPr>
              <a:spLocks/>
            </p:cNvSpPr>
            <p:nvPr/>
          </p:nvSpPr>
          <p:spPr bwMode="auto">
            <a:xfrm>
              <a:off x="4597101" y="1914260"/>
              <a:ext cx="66146" cy="21167"/>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2" name="Belarus"/>
            <p:cNvSpPr>
              <a:spLocks/>
            </p:cNvSpPr>
            <p:nvPr/>
          </p:nvSpPr>
          <p:spPr bwMode="auto">
            <a:xfrm>
              <a:off x="4681768" y="1871927"/>
              <a:ext cx="232833" cy="129646"/>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3" name="Geogia"/>
            <p:cNvSpPr>
              <a:spLocks/>
            </p:cNvSpPr>
            <p:nvPr/>
          </p:nvSpPr>
          <p:spPr bwMode="auto">
            <a:xfrm>
              <a:off x="5118330" y="2200010"/>
              <a:ext cx="203729" cy="79375"/>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4" name="Freeform 239"/>
            <p:cNvSpPr>
              <a:spLocks/>
            </p:cNvSpPr>
            <p:nvPr/>
          </p:nvSpPr>
          <p:spPr bwMode="auto">
            <a:xfrm>
              <a:off x="4798184" y="2075656"/>
              <a:ext cx="79375" cy="84667"/>
            </a:xfrm>
            <a:custGeom>
              <a:avLst/>
              <a:gdLst/>
              <a:ahLst/>
              <a:cxnLst>
                <a:cxn ang="0">
                  <a:pos x="30" y="64"/>
                </a:cxn>
                <a:cxn ang="0">
                  <a:pos x="32" y="64"/>
                </a:cxn>
                <a:cxn ang="0">
                  <a:pos x="34" y="64"/>
                </a:cxn>
                <a:cxn ang="0">
                  <a:pos x="38" y="58"/>
                </a:cxn>
                <a:cxn ang="0">
                  <a:pos x="40" y="50"/>
                </a:cxn>
                <a:cxn ang="0">
                  <a:pos x="44" y="52"/>
                </a:cxn>
                <a:cxn ang="0">
                  <a:pos x="48" y="52"/>
                </a:cxn>
                <a:cxn ang="0">
                  <a:pos x="48" y="52"/>
                </a:cxn>
                <a:cxn ang="0">
                  <a:pos x="52" y="54"/>
                </a:cxn>
                <a:cxn ang="0">
                  <a:pos x="54" y="54"/>
                </a:cxn>
                <a:cxn ang="0">
                  <a:pos x="60" y="52"/>
                </a:cxn>
                <a:cxn ang="0">
                  <a:pos x="58" y="52"/>
                </a:cxn>
                <a:cxn ang="0">
                  <a:pos x="56" y="46"/>
                </a:cxn>
                <a:cxn ang="0">
                  <a:pos x="52" y="38"/>
                </a:cxn>
                <a:cxn ang="0">
                  <a:pos x="52" y="36"/>
                </a:cxn>
                <a:cxn ang="0">
                  <a:pos x="50" y="32"/>
                </a:cxn>
                <a:cxn ang="0">
                  <a:pos x="48" y="28"/>
                </a:cxn>
                <a:cxn ang="0">
                  <a:pos x="46" y="20"/>
                </a:cxn>
                <a:cxn ang="0">
                  <a:pos x="46" y="16"/>
                </a:cxn>
                <a:cxn ang="0">
                  <a:pos x="44" y="14"/>
                </a:cxn>
                <a:cxn ang="0">
                  <a:pos x="44" y="12"/>
                </a:cxn>
                <a:cxn ang="0">
                  <a:pos x="42" y="12"/>
                </a:cxn>
                <a:cxn ang="0">
                  <a:pos x="38" y="10"/>
                </a:cxn>
                <a:cxn ang="0">
                  <a:pos x="34" y="8"/>
                </a:cxn>
                <a:cxn ang="0">
                  <a:pos x="32" y="8"/>
                </a:cxn>
                <a:cxn ang="0">
                  <a:pos x="30" y="6"/>
                </a:cxn>
                <a:cxn ang="0">
                  <a:pos x="28" y="6"/>
                </a:cxn>
                <a:cxn ang="0">
                  <a:pos x="20" y="2"/>
                </a:cxn>
                <a:cxn ang="0">
                  <a:pos x="10" y="4"/>
                </a:cxn>
                <a:cxn ang="0">
                  <a:pos x="4" y="6"/>
                </a:cxn>
                <a:cxn ang="0">
                  <a:pos x="0" y="6"/>
                </a:cxn>
                <a:cxn ang="0">
                  <a:pos x="6" y="16"/>
                </a:cxn>
                <a:cxn ang="0">
                  <a:pos x="8" y="18"/>
                </a:cxn>
                <a:cxn ang="0">
                  <a:pos x="10" y="24"/>
                </a:cxn>
                <a:cxn ang="0">
                  <a:pos x="14" y="26"/>
                </a:cxn>
                <a:cxn ang="0">
                  <a:pos x="16" y="28"/>
                </a:cxn>
                <a:cxn ang="0">
                  <a:pos x="16" y="30"/>
                </a:cxn>
                <a:cxn ang="0">
                  <a:pos x="20" y="34"/>
                </a:cxn>
                <a:cxn ang="0">
                  <a:pos x="20" y="36"/>
                </a:cxn>
                <a:cxn ang="0">
                  <a:pos x="20" y="40"/>
                </a:cxn>
                <a:cxn ang="0">
                  <a:pos x="20" y="42"/>
                </a:cxn>
                <a:cxn ang="0">
                  <a:pos x="20" y="44"/>
                </a:cxn>
                <a:cxn ang="0">
                  <a:pos x="22" y="50"/>
                </a:cxn>
                <a:cxn ang="0">
                  <a:pos x="22" y="50"/>
                </a:cxn>
                <a:cxn ang="0">
                  <a:pos x="26" y="52"/>
                </a:cxn>
                <a:cxn ang="0">
                  <a:pos x="26" y="54"/>
                </a:cxn>
                <a:cxn ang="0">
                  <a:pos x="28" y="58"/>
                </a:cxn>
                <a:cxn ang="0">
                  <a:pos x="28" y="60"/>
                </a:cxn>
                <a:cxn ang="0">
                  <a:pos x="30" y="64"/>
                </a:cxn>
              </a:cxnLst>
              <a:rect l="0" t="0" r="r" b="b"/>
              <a:pathLst>
                <a:path w="60" h="64">
                  <a:moveTo>
                    <a:pt x="30" y="64"/>
                  </a:moveTo>
                  <a:lnTo>
                    <a:pt x="30" y="64"/>
                  </a:lnTo>
                  <a:lnTo>
                    <a:pt x="32" y="64"/>
                  </a:lnTo>
                  <a:lnTo>
                    <a:pt x="32" y="64"/>
                  </a:lnTo>
                  <a:lnTo>
                    <a:pt x="34" y="64"/>
                  </a:lnTo>
                  <a:lnTo>
                    <a:pt x="34" y="64"/>
                  </a:lnTo>
                  <a:lnTo>
                    <a:pt x="38" y="62"/>
                  </a:lnTo>
                  <a:lnTo>
                    <a:pt x="38" y="58"/>
                  </a:lnTo>
                  <a:lnTo>
                    <a:pt x="40" y="50"/>
                  </a:lnTo>
                  <a:lnTo>
                    <a:pt x="40" y="50"/>
                  </a:lnTo>
                  <a:lnTo>
                    <a:pt x="42" y="50"/>
                  </a:lnTo>
                  <a:lnTo>
                    <a:pt x="44" y="52"/>
                  </a:lnTo>
                  <a:lnTo>
                    <a:pt x="46" y="52"/>
                  </a:lnTo>
                  <a:lnTo>
                    <a:pt x="48" y="52"/>
                  </a:lnTo>
                  <a:lnTo>
                    <a:pt x="48" y="52"/>
                  </a:lnTo>
                  <a:lnTo>
                    <a:pt x="48" y="52"/>
                  </a:lnTo>
                  <a:lnTo>
                    <a:pt x="50" y="54"/>
                  </a:lnTo>
                  <a:lnTo>
                    <a:pt x="52" y="54"/>
                  </a:lnTo>
                  <a:lnTo>
                    <a:pt x="54" y="54"/>
                  </a:lnTo>
                  <a:lnTo>
                    <a:pt x="54" y="54"/>
                  </a:lnTo>
                  <a:lnTo>
                    <a:pt x="58" y="52"/>
                  </a:lnTo>
                  <a:lnTo>
                    <a:pt x="60" y="52"/>
                  </a:lnTo>
                  <a:lnTo>
                    <a:pt x="58" y="52"/>
                  </a:lnTo>
                  <a:lnTo>
                    <a:pt x="58" y="52"/>
                  </a:lnTo>
                  <a:lnTo>
                    <a:pt x="56" y="48"/>
                  </a:lnTo>
                  <a:lnTo>
                    <a:pt x="56" y="46"/>
                  </a:lnTo>
                  <a:lnTo>
                    <a:pt x="54" y="42"/>
                  </a:lnTo>
                  <a:lnTo>
                    <a:pt x="52" y="38"/>
                  </a:lnTo>
                  <a:lnTo>
                    <a:pt x="52" y="38"/>
                  </a:lnTo>
                  <a:lnTo>
                    <a:pt x="52" y="36"/>
                  </a:lnTo>
                  <a:lnTo>
                    <a:pt x="52" y="34"/>
                  </a:lnTo>
                  <a:lnTo>
                    <a:pt x="50" y="32"/>
                  </a:lnTo>
                  <a:lnTo>
                    <a:pt x="48" y="28"/>
                  </a:lnTo>
                  <a:lnTo>
                    <a:pt x="48" y="28"/>
                  </a:lnTo>
                  <a:lnTo>
                    <a:pt x="46" y="22"/>
                  </a:lnTo>
                  <a:lnTo>
                    <a:pt x="46" y="20"/>
                  </a:lnTo>
                  <a:lnTo>
                    <a:pt x="46" y="18"/>
                  </a:lnTo>
                  <a:lnTo>
                    <a:pt x="46" y="16"/>
                  </a:lnTo>
                  <a:lnTo>
                    <a:pt x="46" y="16"/>
                  </a:lnTo>
                  <a:lnTo>
                    <a:pt x="44" y="14"/>
                  </a:lnTo>
                  <a:lnTo>
                    <a:pt x="46" y="14"/>
                  </a:lnTo>
                  <a:lnTo>
                    <a:pt x="44" y="12"/>
                  </a:lnTo>
                  <a:lnTo>
                    <a:pt x="42" y="12"/>
                  </a:lnTo>
                  <a:lnTo>
                    <a:pt x="42" y="12"/>
                  </a:lnTo>
                  <a:lnTo>
                    <a:pt x="40" y="10"/>
                  </a:lnTo>
                  <a:lnTo>
                    <a:pt x="38" y="10"/>
                  </a:lnTo>
                  <a:lnTo>
                    <a:pt x="36" y="8"/>
                  </a:lnTo>
                  <a:lnTo>
                    <a:pt x="34" y="8"/>
                  </a:lnTo>
                  <a:lnTo>
                    <a:pt x="34" y="8"/>
                  </a:lnTo>
                  <a:lnTo>
                    <a:pt x="32" y="8"/>
                  </a:lnTo>
                  <a:lnTo>
                    <a:pt x="30" y="6"/>
                  </a:lnTo>
                  <a:lnTo>
                    <a:pt x="30" y="6"/>
                  </a:lnTo>
                  <a:lnTo>
                    <a:pt x="28" y="6"/>
                  </a:lnTo>
                  <a:lnTo>
                    <a:pt x="28" y="6"/>
                  </a:lnTo>
                  <a:lnTo>
                    <a:pt x="24" y="4"/>
                  </a:lnTo>
                  <a:lnTo>
                    <a:pt x="20" y="2"/>
                  </a:lnTo>
                  <a:lnTo>
                    <a:pt x="16" y="0"/>
                  </a:lnTo>
                  <a:lnTo>
                    <a:pt x="10" y="4"/>
                  </a:lnTo>
                  <a:lnTo>
                    <a:pt x="10" y="4"/>
                  </a:lnTo>
                  <a:lnTo>
                    <a:pt x="4" y="6"/>
                  </a:lnTo>
                  <a:lnTo>
                    <a:pt x="0" y="6"/>
                  </a:lnTo>
                  <a:lnTo>
                    <a:pt x="0" y="6"/>
                  </a:lnTo>
                  <a:lnTo>
                    <a:pt x="4" y="12"/>
                  </a:lnTo>
                  <a:lnTo>
                    <a:pt x="6" y="16"/>
                  </a:lnTo>
                  <a:lnTo>
                    <a:pt x="6" y="16"/>
                  </a:lnTo>
                  <a:lnTo>
                    <a:pt x="8" y="18"/>
                  </a:lnTo>
                  <a:lnTo>
                    <a:pt x="10" y="24"/>
                  </a:lnTo>
                  <a:lnTo>
                    <a:pt x="10" y="24"/>
                  </a:lnTo>
                  <a:lnTo>
                    <a:pt x="12" y="26"/>
                  </a:lnTo>
                  <a:lnTo>
                    <a:pt x="14" y="26"/>
                  </a:lnTo>
                  <a:lnTo>
                    <a:pt x="16" y="28"/>
                  </a:lnTo>
                  <a:lnTo>
                    <a:pt x="16" y="28"/>
                  </a:lnTo>
                  <a:lnTo>
                    <a:pt x="16" y="28"/>
                  </a:lnTo>
                  <a:lnTo>
                    <a:pt x="16" y="30"/>
                  </a:lnTo>
                  <a:lnTo>
                    <a:pt x="18" y="32"/>
                  </a:lnTo>
                  <a:lnTo>
                    <a:pt x="20" y="34"/>
                  </a:lnTo>
                  <a:lnTo>
                    <a:pt x="20" y="36"/>
                  </a:lnTo>
                  <a:lnTo>
                    <a:pt x="20" y="36"/>
                  </a:lnTo>
                  <a:lnTo>
                    <a:pt x="20" y="38"/>
                  </a:lnTo>
                  <a:lnTo>
                    <a:pt x="20" y="40"/>
                  </a:lnTo>
                  <a:lnTo>
                    <a:pt x="20" y="42"/>
                  </a:lnTo>
                  <a:lnTo>
                    <a:pt x="20" y="42"/>
                  </a:lnTo>
                  <a:lnTo>
                    <a:pt x="20" y="42"/>
                  </a:lnTo>
                  <a:lnTo>
                    <a:pt x="20" y="44"/>
                  </a:lnTo>
                  <a:lnTo>
                    <a:pt x="22" y="46"/>
                  </a:lnTo>
                  <a:lnTo>
                    <a:pt x="22" y="50"/>
                  </a:lnTo>
                  <a:lnTo>
                    <a:pt x="22" y="50"/>
                  </a:lnTo>
                  <a:lnTo>
                    <a:pt x="22" y="50"/>
                  </a:lnTo>
                  <a:lnTo>
                    <a:pt x="24" y="52"/>
                  </a:lnTo>
                  <a:lnTo>
                    <a:pt x="26" y="52"/>
                  </a:lnTo>
                  <a:lnTo>
                    <a:pt x="26" y="54"/>
                  </a:lnTo>
                  <a:lnTo>
                    <a:pt x="26" y="54"/>
                  </a:lnTo>
                  <a:lnTo>
                    <a:pt x="28" y="56"/>
                  </a:lnTo>
                  <a:lnTo>
                    <a:pt x="28" y="58"/>
                  </a:lnTo>
                  <a:lnTo>
                    <a:pt x="28" y="58"/>
                  </a:lnTo>
                  <a:lnTo>
                    <a:pt x="28" y="60"/>
                  </a:lnTo>
                  <a:lnTo>
                    <a:pt x="30" y="64"/>
                  </a:lnTo>
                  <a:lnTo>
                    <a:pt x="30" y="6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5" name="Lebanon"/>
            <p:cNvSpPr>
              <a:spLocks/>
            </p:cNvSpPr>
            <p:nvPr/>
          </p:nvSpPr>
          <p:spPr bwMode="auto">
            <a:xfrm>
              <a:off x="5065413" y="2475177"/>
              <a:ext cx="47625" cy="44979"/>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6" name="Freeform 242"/>
            <p:cNvSpPr>
              <a:spLocks/>
            </p:cNvSpPr>
            <p:nvPr/>
          </p:nvSpPr>
          <p:spPr bwMode="auto">
            <a:xfrm>
              <a:off x="4800830" y="2255573"/>
              <a:ext cx="79375" cy="55563"/>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7" name="Freeform 243"/>
            <p:cNvSpPr>
              <a:spLocks/>
            </p:cNvSpPr>
            <p:nvPr/>
          </p:nvSpPr>
          <p:spPr bwMode="auto">
            <a:xfrm>
              <a:off x="5070705" y="2387865"/>
              <a:ext cx="169333" cy="148167"/>
            </a:xfrm>
            <a:custGeom>
              <a:avLst/>
              <a:gdLst/>
              <a:ahLst/>
              <a:cxnLst>
                <a:cxn ang="0">
                  <a:pos x="2" y="32"/>
                </a:cxn>
                <a:cxn ang="0">
                  <a:pos x="0" y="36"/>
                </a:cxn>
                <a:cxn ang="0">
                  <a:pos x="4" y="42"/>
                </a:cxn>
                <a:cxn ang="0">
                  <a:pos x="8" y="46"/>
                </a:cxn>
                <a:cxn ang="0">
                  <a:pos x="6" y="52"/>
                </a:cxn>
                <a:cxn ang="0">
                  <a:pos x="6" y="62"/>
                </a:cxn>
                <a:cxn ang="0">
                  <a:pos x="10" y="70"/>
                </a:cxn>
                <a:cxn ang="0">
                  <a:pos x="22" y="66"/>
                </a:cxn>
                <a:cxn ang="0">
                  <a:pos x="26" y="68"/>
                </a:cxn>
                <a:cxn ang="0">
                  <a:pos x="32" y="76"/>
                </a:cxn>
                <a:cxn ang="0">
                  <a:pos x="30" y="80"/>
                </a:cxn>
                <a:cxn ang="0">
                  <a:pos x="28" y="82"/>
                </a:cxn>
                <a:cxn ang="0">
                  <a:pos x="30" y="86"/>
                </a:cxn>
                <a:cxn ang="0">
                  <a:pos x="28" y="88"/>
                </a:cxn>
                <a:cxn ang="0">
                  <a:pos x="24" y="88"/>
                </a:cxn>
                <a:cxn ang="0">
                  <a:pos x="18" y="90"/>
                </a:cxn>
                <a:cxn ang="0">
                  <a:pos x="16" y="92"/>
                </a:cxn>
                <a:cxn ang="0">
                  <a:pos x="18" y="96"/>
                </a:cxn>
                <a:cxn ang="0">
                  <a:pos x="12" y="106"/>
                </a:cxn>
                <a:cxn ang="0">
                  <a:pos x="26" y="112"/>
                </a:cxn>
                <a:cxn ang="0">
                  <a:pos x="34" y="110"/>
                </a:cxn>
                <a:cxn ang="0">
                  <a:pos x="66" y="90"/>
                </a:cxn>
                <a:cxn ang="0">
                  <a:pos x="110" y="62"/>
                </a:cxn>
                <a:cxn ang="0">
                  <a:pos x="116" y="58"/>
                </a:cxn>
                <a:cxn ang="0">
                  <a:pos x="114" y="50"/>
                </a:cxn>
                <a:cxn ang="0">
                  <a:pos x="114" y="40"/>
                </a:cxn>
                <a:cxn ang="0">
                  <a:pos x="114" y="30"/>
                </a:cxn>
                <a:cxn ang="0">
                  <a:pos x="112" y="20"/>
                </a:cxn>
                <a:cxn ang="0">
                  <a:pos x="116" y="14"/>
                </a:cxn>
                <a:cxn ang="0">
                  <a:pos x="128" y="4"/>
                </a:cxn>
                <a:cxn ang="0">
                  <a:pos x="124" y="0"/>
                </a:cxn>
                <a:cxn ang="0">
                  <a:pos x="116" y="2"/>
                </a:cxn>
                <a:cxn ang="0">
                  <a:pos x="106" y="4"/>
                </a:cxn>
                <a:cxn ang="0">
                  <a:pos x="86" y="6"/>
                </a:cxn>
                <a:cxn ang="0">
                  <a:pos x="66" y="14"/>
                </a:cxn>
                <a:cxn ang="0">
                  <a:pos x="50" y="14"/>
                </a:cxn>
                <a:cxn ang="0">
                  <a:pos x="42" y="12"/>
                </a:cxn>
                <a:cxn ang="0">
                  <a:pos x="26" y="16"/>
                </a:cxn>
                <a:cxn ang="0">
                  <a:pos x="14" y="14"/>
                </a:cxn>
                <a:cxn ang="0">
                  <a:pos x="14" y="24"/>
                </a:cxn>
                <a:cxn ang="0">
                  <a:pos x="16" y="30"/>
                </a:cxn>
                <a:cxn ang="0">
                  <a:pos x="2" y="32"/>
                </a:cxn>
              </a:cxnLst>
              <a:rect l="0" t="0" r="r" b="b"/>
              <a:pathLst>
                <a:path w="128" h="112">
                  <a:moveTo>
                    <a:pt x="2" y="32"/>
                  </a:moveTo>
                  <a:lnTo>
                    <a:pt x="2" y="32"/>
                  </a:lnTo>
                  <a:lnTo>
                    <a:pt x="2" y="36"/>
                  </a:lnTo>
                  <a:lnTo>
                    <a:pt x="0" y="36"/>
                  </a:lnTo>
                  <a:lnTo>
                    <a:pt x="0" y="38"/>
                  </a:lnTo>
                  <a:lnTo>
                    <a:pt x="4" y="42"/>
                  </a:lnTo>
                  <a:lnTo>
                    <a:pt x="4" y="42"/>
                  </a:lnTo>
                  <a:lnTo>
                    <a:pt x="8" y="46"/>
                  </a:lnTo>
                  <a:lnTo>
                    <a:pt x="6" y="48"/>
                  </a:lnTo>
                  <a:lnTo>
                    <a:pt x="6" y="52"/>
                  </a:lnTo>
                  <a:lnTo>
                    <a:pt x="6" y="56"/>
                  </a:lnTo>
                  <a:lnTo>
                    <a:pt x="6" y="62"/>
                  </a:lnTo>
                  <a:lnTo>
                    <a:pt x="10" y="70"/>
                  </a:lnTo>
                  <a:lnTo>
                    <a:pt x="10" y="70"/>
                  </a:lnTo>
                  <a:lnTo>
                    <a:pt x="16" y="66"/>
                  </a:lnTo>
                  <a:lnTo>
                    <a:pt x="22" y="66"/>
                  </a:lnTo>
                  <a:lnTo>
                    <a:pt x="22" y="66"/>
                  </a:lnTo>
                  <a:lnTo>
                    <a:pt x="26" y="68"/>
                  </a:lnTo>
                  <a:lnTo>
                    <a:pt x="30" y="72"/>
                  </a:lnTo>
                  <a:lnTo>
                    <a:pt x="32" y="76"/>
                  </a:lnTo>
                  <a:lnTo>
                    <a:pt x="32" y="78"/>
                  </a:lnTo>
                  <a:lnTo>
                    <a:pt x="30" y="80"/>
                  </a:lnTo>
                  <a:lnTo>
                    <a:pt x="30" y="80"/>
                  </a:lnTo>
                  <a:lnTo>
                    <a:pt x="28" y="82"/>
                  </a:lnTo>
                  <a:lnTo>
                    <a:pt x="28" y="84"/>
                  </a:lnTo>
                  <a:lnTo>
                    <a:pt x="30" y="86"/>
                  </a:lnTo>
                  <a:lnTo>
                    <a:pt x="28" y="88"/>
                  </a:lnTo>
                  <a:lnTo>
                    <a:pt x="28" y="88"/>
                  </a:lnTo>
                  <a:lnTo>
                    <a:pt x="26" y="88"/>
                  </a:lnTo>
                  <a:lnTo>
                    <a:pt x="24" y="88"/>
                  </a:lnTo>
                  <a:lnTo>
                    <a:pt x="22" y="88"/>
                  </a:lnTo>
                  <a:lnTo>
                    <a:pt x="18" y="90"/>
                  </a:lnTo>
                  <a:lnTo>
                    <a:pt x="18" y="90"/>
                  </a:lnTo>
                  <a:lnTo>
                    <a:pt x="16" y="92"/>
                  </a:lnTo>
                  <a:lnTo>
                    <a:pt x="18" y="94"/>
                  </a:lnTo>
                  <a:lnTo>
                    <a:pt x="18" y="96"/>
                  </a:lnTo>
                  <a:lnTo>
                    <a:pt x="14" y="100"/>
                  </a:lnTo>
                  <a:lnTo>
                    <a:pt x="12" y="106"/>
                  </a:lnTo>
                  <a:lnTo>
                    <a:pt x="12" y="106"/>
                  </a:lnTo>
                  <a:lnTo>
                    <a:pt x="26" y="112"/>
                  </a:lnTo>
                  <a:lnTo>
                    <a:pt x="30" y="112"/>
                  </a:lnTo>
                  <a:lnTo>
                    <a:pt x="34" y="110"/>
                  </a:lnTo>
                  <a:lnTo>
                    <a:pt x="34" y="110"/>
                  </a:lnTo>
                  <a:lnTo>
                    <a:pt x="66" y="90"/>
                  </a:lnTo>
                  <a:lnTo>
                    <a:pt x="66" y="90"/>
                  </a:lnTo>
                  <a:lnTo>
                    <a:pt x="110" y="62"/>
                  </a:lnTo>
                  <a:lnTo>
                    <a:pt x="110" y="62"/>
                  </a:lnTo>
                  <a:lnTo>
                    <a:pt x="116" y="58"/>
                  </a:lnTo>
                  <a:lnTo>
                    <a:pt x="116" y="56"/>
                  </a:lnTo>
                  <a:lnTo>
                    <a:pt x="114" y="50"/>
                  </a:lnTo>
                  <a:lnTo>
                    <a:pt x="114" y="40"/>
                  </a:lnTo>
                  <a:lnTo>
                    <a:pt x="114" y="40"/>
                  </a:lnTo>
                  <a:lnTo>
                    <a:pt x="116" y="34"/>
                  </a:lnTo>
                  <a:lnTo>
                    <a:pt x="114" y="30"/>
                  </a:lnTo>
                  <a:lnTo>
                    <a:pt x="112" y="24"/>
                  </a:lnTo>
                  <a:lnTo>
                    <a:pt x="112" y="20"/>
                  </a:lnTo>
                  <a:lnTo>
                    <a:pt x="116" y="14"/>
                  </a:lnTo>
                  <a:lnTo>
                    <a:pt x="116" y="14"/>
                  </a:lnTo>
                  <a:lnTo>
                    <a:pt x="122" y="10"/>
                  </a:lnTo>
                  <a:lnTo>
                    <a:pt x="128" y="4"/>
                  </a:lnTo>
                  <a:lnTo>
                    <a:pt x="128" y="4"/>
                  </a:lnTo>
                  <a:lnTo>
                    <a:pt x="124" y="0"/>
                  </a:lnTo>
                  <a:lnTo>
                    <a:pt x="120" y="0"/>
                  </a:lnTo>
                  <a:lnTo>
                    <a:pt x="116" y="2"/>
                  </a:lnTo>
                  <a:lnTo>
                    <a:pt x="106" y="4"/>
                  </a:lnTo>
                  <a:lnTo>
                    <a:pt x="106" y="4"/>
                  </a:lnTo>
                  <a:lnTo>
                    <a:pt x="96" y="4"/>
                  </a:lnTo>
                  <a:lnTo>
                    <a:pt x="86" y="6"/>
                  </a:lnTo>
                  <a:lnTo>
                    <a:pt x="72" y="12"/>
                  </a:lnTo>
                  <a:lnTo>
                    <a:pt x="66" y="14"/>
                  </a:lnTo>
                  <a:lnTo>
                    <a:pt x="58" y="14"/>
                  </a:lnTo>
                  <a:lnTo>
                    <a:pt x="50" y="14"/>
                  </a:lnTo>
                  <a:lnTo>
                    <a:pt x="42" y="12"/>
                  </a:lnTo>
                  <a:lnTo>
                    <a:pt x="42" y="12"/>
                  </a:lnTo>
                  <a:lnTo>
                    <a:pt x="34" y="16"/>
                  </a:lnTo>
                  <a:lnTo>
                    <a:pt x="26" y="16"/>
                  </a:lnTo>
                  <a:lnTo>
                    <a:pt x="20" y="16"/>
                  </a:lnTo>
                  <a:lnTo>
                    <a:pt x="14" y="14"/>
                  </a:lnTo>
                  <a:lnTo>
                    <a:pt x="14" y="14"/>
                  </a:lnTo>
                  <a:lnTo>
                    <a:pt x="14" y="24"/>
                  </a:lnTo>
                  <a:lnTo>
                    <a:pt x="16" y="30"/>
                  </a:lnTo>
                  <a:lnTo>
                    <a:pt x="16" y="30"/>
                  </a:lnTo>
                  <a:lnTo>
                    <a:pt x="10" y="34"/>
                  </a:lnTo>
                  <a:lnTo>
                    <a:pt x="2" y="32"/>
                  </a:lnTo>
                  <a:lnTo>
                    <a:pt x="2" y="3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8" name="Jordan"/>
            <p:cNvSpPr>
              <a:spLocks/>
            </p:cNvSpPr>
            <p:nvPr/>
          </p:nvSpPr>
          <p:spPr bwMode="auto">
            <a:xfrm>
              <a:off x="5065413" y="2506927"/>
              <a:ext cx="108479" cy="137583"/>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39" name="Saudi Arabia"/>
            <p:cNvSpPr>
              <a:spLocks/>
            </p:cNvSpPr>
            <p:nvPr/>
          </p:nvSpPr>
          <p:spPr bwMode="auto">
            <a:xfrm>
              <a:off x="5075997" y="2549260"/>
              <a:ext cx="587375" cy="545042"/>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0" name="Tajikistan"/>
            <p:cNvSpPr>
              <a:spLocks/>
            </p:cNvSpPr>
            <p:nvPr/>
          </p:nvSpPr>
          <p:spPr bwMode="auto">
            <a:xfrm>
              <a:off x="5861809" y="2297906"/>
              <a:ext cx="198438" cy="97896"/>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1" name="Freeform 252"/>
            <p:cNvSpPr>
              <a:spLocks/>
            </p:cNvSpPr>
            <p:nvPr/>
          </p:nvSpPr>
          <p:spPr bwMode="auto">
            <a:xfrm>
              <a:off x="1877184" y="2885281"/>
              <a:ext cx="15875" cy="13229"/>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2" name="Argentina"/>
            <p:cNvSpPr>
              <a:spLocks/>
            </p:cNvSpPr>
            <p:nvPr/>
          </p:nvSpPr>
          <p:spPr bwMode="auto">
            <a:xfrm>
              <a:off x="2289934" y="4359011"/>
              <a:ext cx="415396" cy="878417"/>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3" name="Australia"/>
            <p:cNvSpPr>
              <a:spLocks/>
            </p:cNvSpPr>
            <p:nvPr/>
          </p:nvSpPr>
          <p:spPr bwMode="auto">
            <a:xfrm>
              <a:off x="7129164" y="3978010"/>
              <a:ext cx="1132417" cy="1021292"/>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4" name="Austria"/>
            <p:cNvSpPr>
              <a:spLocks/>
            </p:cNvSpPr>
            <p:nvPr/>
          </p:nvSpPr>
          <p:spPr bwMode="auto">
            <a:xfrm>
              <a:off x="4366913" y="2062427"/>
              <a:ext cx="193146" cy="76729"/>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5" name="Belgium"/>
            <p:cNvSpPr>
              <a:spLocks/>
            </p:cNvSpPr>
            <p:nvPr/>
          </p:nvSpPr>
          <p:spPr bwMode="auto">
            <a:xfrm>
              <a:off x="4205518" y="2004219"/>
              <a:ext cx="79375" cy="50271"/>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6" name="Brazil"/>
            <p:cNvSpPr>
              <a:spLocks/>
            </p:cNvSpPr>
            <p:nvPr/>
          </p:nvSpPr>
          <p:spPr bwMode="auto">
            <a:xfrm>
              <a:off x="2083559" y="3448844"/>
              <a:ext cx="1082146" cy="1277938"/>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7" name="Bulgaria"/>
            <p:cNvSpPr>
              <a:spLocks/>
            </p:cNvSpPr>
            <p:nvPr/>
          </p:nvSpPr>
          <p:spPr bwMode="auto">
            <a:xfrm>
              <a:off x="4700288" y="2197365"/>
              <a:ext cx="158750" cy="74083"/>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8" name="Cambodia"/>
            <p:cNvSpPr>
              <a:spLocks/>
            </p:cNvSpPr>
            <p:nvPr/>
          </p:nvSpPr>
          <p:spPr bwMode="auto">
            <a:xfrm>
              <a:off x="6978351" y="3118115"/>
              <a:ext cx="161396" cy="153458"/>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49" name="Canada"/>
            <p:cNvSpPr>
              <a:spLocks/>
            </p:cNvSpPr>
            <p:nvPr/>
          </p:nvSpPr>
          <p:spPr bwMode="auto">
            <a:xfrm>
              <a:off x="1054330" y="1562365"/>
              <a:ext cx="1791229" cy="701146"/>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0" name="Chile"/>
            <p:cNvSpPr>
              <a:spLocks/>
            </p:cNvSpPr>
            <p:nvPr/>
          </p:nvSpPr>
          <p:spPr bwMode="auto">
            <a:xfrm>
              <a:off x="2210559" y="4226719"/>
              <a:ext cx="322792" cy="1045104"/>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1" name="China"/>
            <p:cNvSpPr>
              <a:spLocks/>
            </p:cNvSpPr>
            <p:nvPr/>
          </p:nvSpPr>
          <p:spPr bwMode="auto">
            <a:xfrm>
              <a:off x="6017914" y="1943365"/>
              <a:ext cx="1394354" cy="992188"/>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2" name="Costa Rica"/>
            <p:cNvSpPr>
              <a:spLocks/>
            </p:cNvSpPr>
            <p:nvPr/>
          </p:nvSpPr>
          <p:spPr bwMode="auto">
            <a:xfrm>
              <a:off x="1747538" y="3253052"/>
              <a:ext cx="95250" cy="95250"/>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3" name="Colombia"/>
            <p:cNvSpPr>
              <a:spLocks/>
            </p:cNvSpPr>
            <p:nvPr/>
          </p:nvSpPr>
          <p:spPr bwMode="auto">
            <a:xfrm>
              <a:off x="1924809" y="3202781"/>
              <a:ext cx="336021" cy="563563"/>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4" name="Croatia and Slovenia"/>
            <p:cNvSpPr>
              <a:spLocks/>
            </p:cNvSpPr>
            <p:nvPr/>
          </p:nvSpPr>
          <p:spPr bwMode="auto">
            <a:xfrm>
              <a:off x="4470101" y="2125927"/>
              <a:ext cx="256646" cy="166688"/>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5" name="Czech Republic"/>
            <p:cNvSpPr>
              <a:spLocks/>
            </p:cNvSpPr>
            <p:nvPr/>
          </p:nvSpPr>
          <p:spPr bwMode="auto">
            <a:xfrm>
              <a:off x="4427768" y="2012156"/>
              <a:ext cx="166688" cy="71438"/>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6" name="Denmark"/>
            <p:cNvSpPr>
              <a:spLocks/>
            </p:cNvSpPr>
            <p:nvPr/>
          </p:nvSpPr>
          <p:spPr bwMode="auto">
            <a:xfrm>
              <a:off x="4321934" y="1856050"/>
              <a:ext cx="95250" cy="68792"/>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7" name="Estonia"/>
            <p:cNvSpPr>
              <a:spLocks/>
            </p:cNvSpPr>
            <p:nvPr/>
          </p:nvSpPr>
          <p:spPr bwMode="auto">
            <a:xfrm>
              <a:off x="4668538" y="1813719"/>
              <a:ext cx="97896" cy="39688"/>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8" name="Finland"/>
            <p:cNvSpPr>
              <a:spLocks/>
            </p:cNvSpPr>
            <p:nvPr/>
          </p:nvSpPr>
          <p:spPr bwMode="auto">
            <a:xfrm>
              <a:off x="4557413" y="1599406"/>
              <a:ext cx="248708" cy="211667"/>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59" name="France"/>
            <p:cNvSpPr>
              <a:spLocks/>
            </p:cNvSpPr>
            <p:nvPr/>
          </p:nvSpPr>
          <p:spPr bwMode="auto">
            <a:xfrm>
              <a:off x="4036184" y="2017448"/>
              <a:ext cx="293688" cy="230188"/>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0" name="Germany"/>
            <p:cNvSpPr>
              <a:spLocks/>
            </p:cNvSpPr>
            <p:nvPr/>
          </p:nvSpPr>
          <p:spPr bwMode="auto">
            <a:xfrm>
              <a:off x="4279601" y="1922198"/>
              <a:ext cx="211667" cy="190500"/>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1" name="Greece"/>
            <p:cNvSpPr>
              <a:spLocks/>
            </p:cNvSpPr>
            <p:nvPr/>
          </p:nvSpPr>
          <p:spPr bwMode="auto">
            <a:xfrm>
              <a:off x="4657955" y="2263510"/>
              <a:ext cx="150813" cy="156104"/>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2" name="Hungary"/>
            <p:cNvSpPr>
              <a:spLocks/>
            </p:cNvSpPr>
            <p:nvPr/>
          </p:nvSpPr>
          <p:spPr bwMode="auto">
            <a:xfrm>
              <a:off x="4536247" y="2073010"/>
              <a:ext cx="148167" cy="82021"/>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3" name="Iceland"/>
            <p:cNvSpPr>
              <a:spLocks/>
            </p:cNvSpPr>
            <p:nvPr/>
          </p:nvSpPr>
          <p:spPr bwMode="auto">
            <a:xfrm>
              <a:off x="3631372" y="1668198"/>
              <a:ext cx="211667" cy="66146"/>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4" name="India"/>
            <p:cNvSpPr>
              <a:spLocks/>
            </p:cNvSpPr>
            <p:nvPr/>
          </p:nvSpPr>
          <p:spPr bwMode="auto">
            <a:xfrm>
              <a:off x="5983518" y="2427552"/>
              <a:ext cx="777875" cy="920750"/>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5" name="Indonesia"/>
            <p:cNvSpPr>
              <a:spLocks/>
            </p:cNvSpPr>
            <p:nvPr/>
          </p:nvSpPr>
          <p:spPr bwMode="auto">
            <a:xfrm>
              <a:off x="6790497" y="3425031"/>
              <a:ext cx="1285875" cy="545042"/>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6" name="Iraq"/>
            <p:cNvSpPr>
              <a:spLocks/>
            </p:cNvSpPr>
            <p:nvPr/>
          </p:nvSpPr>
          <p:spPr bwMode="auto">
            <a:xfrm>
              <a:off x="5158018" y="2385219"/>
              <a:ext cx="288396" cy="246063"/>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7" name="Ireland"/>
            <p:cNvSpPr>
              <a:spLocks/>
            </p:cNvSpPr>
            <p:nvPr/>
          </p:nvSpPr>
          <p:spPr bwMode="auto">
            <a:xfrm>
              <a:off x="3909184" y="1906323"/>
              <a:ext cx="100542" cy="92604"/>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8" name="Israel"/>
            <p:cNvSpPr>
              <a:spLocks/>
            </p:cNvSpPr>
            <p:nvPr/>
          </p:nvSpPr>
          <p:spPr bwMode="auto">
            <a:xfrm>
              <a:off x="5049538" y="2520156"/>
              <a:ext cx="39688" cy="105833"/>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69" name="Italy"/>
            <p:cNvSpPr>
              <a:spLocks/>
            </p:cNvSpPr>
            <p:nvPr/>
          </p:nvSpPr>
          <p:spPr bwMode="auto">
            <a:xfrm>
              <a:off x="4308705" y="2123280"/>
              <a:ext cx="298979" cy="283104"/>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0" name="Japan"/>
            <p:cNvSpPr>
              <a:spLocks/>
            </p:cNvSpPr>
            <p:nvPr/>
          </p:nvSpPr>
          <p:spPr bwMode="auto">
            <a:xfrm>
              <a:off x="7523392" y="2157676"/>
              <a:ext cx="251354" cy="418042"/>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1" name="Kazakhstan"/>
            <p:cNvSpPr>
              <a:spLocks/>
            </p:cNvSpPr>
            <p:nvPr/>
          </p:nvSpPr>
          <p:spPr bwMode="auto">
            <a:xfrm>
              <a:off x="5274434" y="1903677"/>
              <a:ext cx="976313" cy="402167"/>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2" name="Latvia"/>
            <p:cNvSpPr>
              <a:spLocks/>
            </p:cNvSpPr>
            <p:nvPr/>
          </p:nvSpPr>
          <p:spPr bwMode="auto">
            <a:xfrm>
              <a:off x="4623559" y="1845469"/>
              <a:ext cx="150813" cy="55563"/>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3" name="Lithuania"/>
            <p:cNvSpPr>
              <a:spLocks/>
            </p:cNvSpPr>
            <p:nvPr/>
          </p:nvSpPr>
          <p:spPr bwMode="auto">
            <a:xfrm>
              <a:off x="4626205" y="1885156"/>
              <a:ext cx="124354" cy="60854"/>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4" name="Luxembourg"/>
            <p:cNvSpPr>
              <a:spLocks/>
            </p:cNvSpPr>
            <p:nvPr/>
          </p:nvSpPr>
          <p:spPr bwMode="auto">
            <a:xfrm>
              <a:off x="4274309" y="2043906"/>
              <a:ext cx="13229" cy="10583"/>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5" name="Malaysia"/>
            <p:cNvSpPr>
              <a:spLocks/>
            </p:cNvSpPr>
            <p:nvPr/>
          </p:nvSpPr>
          <p:spPr bwMode="auto">
            <a:xfrm>
              <a:off x="6930726" y="3372115"/>
              <a:ext cx="539875" cy="211667"/>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6" name="Mexico"/>
            <p:cNvSpPr>
              <a:spLocks/>
            </p:cNvSpPr>
            <p:nvPr/>
          </p:nvSpPr>
          <p:spPr bwMode="auto">
            <a:xfrm>
              <a:off x="1067559" y="2546615"/>
              <a:ext cx="709083" cy="582083"/>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7" name="Netherlands"/>
            <p:cNvSpPr>
              <a:spLocks/>
            </p:cNvSpPr>
            <p:nvPr/>
          </p:nvSpPr>
          <p:spPr bwMode="auto">
            <a:xfrm>
              <a:off x="4231976" y="1959240"/>
              <a:ext cx="71438" cy="63500"/>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8" name="New Zealand"/>
            <p:cNvSpPr>
              <a:spLocks/>
            </p:cNvSpPr>
            <p:nvPr/>
          </p:nvSpPr>
          <p:spPr bwMode="auto">
            <a:xfrm>
              <a:off x="8232476" y="4710905"/>
              <a:ext cx="510646" cy="365126"/>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79" name="Norway"/>
            <p:cNvSpPr>
              <a:spLocks/>
            </p:cNvSpPr>
            <p:nvPr/>
          </p:nvSpPr>
          <p:spPr bwMode="auto">
            <a:xfrm>
              <a:off x="4242559" y="1580885"/>
              <a:ext cx="502708" cy="272521"/>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0" name="Peru"/>
            <p:cNvSpPr>
              <a:spLocks/>
            </p:cNvSpPr>
            <p:nvPr/>
          </p:nvSpPr>
          <p:spPr bwMode="auto">
            <a:xfrm>
              <a:off x="1863955" y="3636698"/>
              <a:ext cx="381000" cy="605896"/>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1" name="Philippines"/>
            <p:cNvSpPr>
              <a:spLocks/>
            </p:cNvSpPr>
            <p:nvPr/>
          </p:nvSpPr>
          <p:spPr bwMode="auto">
            <a:xfrm>
              <a:off x="7399038" y="2975240"/>
              <a:ext cx="269874" cy="449791"/>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2" name="Poland"/>
            <p:cNvSpPr>
              <a:spLocks/>
            </p:cNvSpPr>
            <p:nvPr/>
          </p:nvSpPr>
          <p:spPr bwMode="auto">
            <a:xfrm>
              <a:off x="4467455" y="1922198"/>
              <a:ext cx="243417" cy="137583"/>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3" name="Portugal"/>
            <p:cNvSpPr>
              <a:spLocks/>
            </p:cNvSpPr>
            <p:nvPr/>
          </p:nvSpPr>
          <p:spPr bwMode="auto">
            <a:xfrm>
              <a:off x="3906538" y="2260865"/>
              <a:ext cx="74083" cy="148167"/>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4" name="Qatar"/>
            <p:cNvSpPr>
              <a:spLocks/>
            </p:cNvSpPr>
            <p:nvPr/>
          </p:nvSpPr>
          <p:spPr bwMode="auto">
            <a:xfrm>
              <a:off x="5512559" y="2742405"/>
              <a:ext cx="31750" cy="42333"/>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5" name="Romania"/>
            <p:cNvSpPr>
              <a:spLocks/>
            </p:cNvSpPr>
            <p:nvPr/>
          </p:nvSpPr>
          <p:spPr bwMode="auto">
            <a:xfrm>
              <a:off x="4644726" y="2080948"/>
              <a:ext cx="232833" cy="132292"/>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6" name="Russia"/>
            <p:cNvSpPr>
              <a:spLocks/>
            </p:cNvSpPr>
            <p:nvPr/>
          </p:nvSpPr>
          <p:spPr bwMode="auto">
            <a:xfrm>
              <a:off x="4724101" y="1496219"/>
              <a:ext cx="3352271" cy="772583"/>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7" name="Slovakia"/>
            <p:cNvSpPr>
              <a:spLocks/>
            </p:cNvSpPr>
            <p:nvPr/>
          </p:nvSpPr>
          <p:spPr bwMode="auto">
            <a:xfrm>
              <a:off x="4560059" y="2046552"/>
              <a:ext cx="119063" cy="52917"/>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8" name="South Africa"/>
            <p:cNvSpPr>
              <a:spLocks/>
            </p:cNvSpPr>
            <p:nvPr/>
          </p:nvSpPr>
          <p:spPr bwMode="auto">
            <a:xfrm>
              <a:off x="4570643" y="4372240"/>
              <a:ext cx="452438" cy="404813"/>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89" name="South Korea"/>
            <p:cNvSpPr>
              <a:spLocks/>
            </p:cNvSpPr>
            <p:nvPr/>
          </p:nvSpPr>
          <p:spPr bwMode="auto">
            <a:xfrm>
              <a:off x="7372580" y="2345531"/>
              <a:ext cx="111125" cy="142875"/>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0" name="Spain"/>
            <p:cNvSpPr>
              <a:spLocks/>
            </p:cNvSpPr>
            <p:nvPr/>
          </p:nvSpPr>
          <p:spPr bwMode="auto">
            <a:xfrm>
              <a:off x="3919768" y="2215884"/>
              <a:ext cx="457728" cy="216958"/>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1" name="Sweden"/>
            <p:cNvSpPr>
              <a:spLocks/>
            </p:cNvSpPr>
            <p:nvPr/>
          </p:nvSpPr>
          <p:spPr bwMode="auto">
            <a:xfrm>
              <a:off x="4380143" y="1625865"/>
              <a:ext cx="256646" cy="285750"/>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2" name="Switzerland"/>
            <p:cNvSpPr>
              <a:spLocks/>
            </p:cNvSpPr>
            <p:nvPr/>
          </p:nvSpPr>
          <p:spPr bwMode="auto">
            <a:xfrm>
              <a:off x="4284893" y="2104760"/>
              <a:ext cx="105833" cy="47625"/>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3" name="Taiwan"/>
            <p:cNvSpPr>
              <a:spLocks/>
            </p:cNvSpPr>
            <p:nvPr/>
          </p:nvSpPr>
          <p:spPr bwMode="auto">
            <a:xfrm>
              <a:off x="7388455" y="2776802"/>
              <a:ext cx="42333" cy="103188"/>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4" name="Thailand"/>
            <p:cNvSpPr>
              <a:spLocks/>
            </p:cNvSpPr>
            <p:nvPr/>
          </p:nvSpPr>
          <p:spPr bwMode="auto">
            <a:xfrm>
              <a:off x="6811664" y="2935552"/>
              <a:ext cx="256646" cy="476250"/>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5" name="Turkey"/>
            <p:cNvSpPr>
              <a:spLocks/>
            </p:cNvSpPr>
            <p:nvPr/>
          </p:nvSpPr>
          <p:spPr bwMode="auto">
            <a:xfrm>
              <a:off x="4816705" y="2255573"/>
              <a:ext cx="494771" cy="177271"/>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6" name="UAE"/>
            <p:cNvSpPr>
              <a:spLocks/>
            </p:cNvSpPr>
            <p:nvPr/>
          </p:nvSpPr>
          <p:spPr bwMode="auto">
            <a:xfrm>
              <a:off x="5541663" y="2742406"/>
              <a:ext cx="137583" cy="134938"/>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7" name="Ukraine"/>
            <p:cNvSpPr>
              <a:spLocks/>
            </p:cNvSpPr>
            <p:nvPr/>
          </p:nvSpPr>
          <p:spPr bwMode="auto">
            <a:xfrm>
              <a:off x="4676476" y="1961885"/>
              <a:ext cx="425979" cy="227542"/>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8" name="United Kingdom"/>
            <p:cNvSpPr>
              <a:spLocks/>
            </p:cNvSpPr>
            <p:nvPr/>
          </p:nvSpPr>
          <p:spPr bwMode="auto">
            <a:xfrm>
              <a:off x="3972683" y="1832240"/>
              <a:ext cx="201084" cy="203729"/>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99" name="United States"/>
            <p:cNvSpPr>
              <a:spLocks/>
            </p:cNvSpPr>
            <p:nvPr/>
          </p:nvSpPr>
          <p:spPr bwMode="auto">
            <a:xfrm>
              <a:off x="400809" y="1586177"/>
              <a:ext cx="2108729" cy="1193271"/>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00" name="Vietnam"/>
            <p:cNvSpPr>
              <a:spLocks/>
            </p:cNvSpPr>
            <p:nvPr/>
          </p:nvSpPr>
          <p:spPr bwMode="auto">
            <a:xfrm>
              <a:off x="6901622" y="2840302"/>
              <a:ext cx="280458" cy="481542"/>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201" name="Venezuela"/>
            <p:cNvSpPr>
              <a:spLocks/>
            </p:cNvSpPr>
            <p:nvPr/>
          </p:nvSpPr>
          <p:spPr bwMode="auto">
            <a:xfrm>
              <a:off x="2094142" y="3208073"/>
              <a:ext cx="375708" cy="394229"/>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615" name="Bahrain"/>
          <p:cNvSpPr>
            <a:spLocks/>
          </p:cNvSpPr>
          <p:nvPr/>
        </p:nvSpPr>
        <p:spPr bwMode="auto">
          <a:xfrm rot="16200000">
            <a:off x="5508841" y="1997199"/>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tx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7" name="Bahrain"/>
          <p:cNvSpPr>
            <a:spLocks/>
          </p:cNvSpPr>
          <p:nvPr/>
        </p:nvSpPr>
        <p:spPr bwMode="auto">
          <a:xfrm rot="16200000">
            <a:off x="5508853" y="1997211"/>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25" name="Bosnia and Herzegovina"/>
          <p:cNvSpPr>
            <a:spLocks/>
          </p:cNvSpPr>
          <p:nvPr/>
        </p:nvSpPr>
        <p:spPr bwMode="auto">
          <a:xfrm>
            <a:off x="4702233" y="1519386"/>
            <a:ext cx="68042" cy="66079"/>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solidFill>
            <a:schemeClr val="tx1"/>
          </a:solidFill>
          <a:ln w="635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50" name="Bahamas"/>
          <p:cNvSpPr>
            <a:spLocks/>
          </p:cNvSpPr>
          <p:nvPr/>
        </p:nvSpPr>
        <p:spPr bwMode="auto">
          <a:xfrm rot="9136277">
            <a:off x="2525769" y="2060412"/>
            <a:ext cx="13716" cy="25037"/>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solidFill>
            <a:schemeClr val="tx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7" name="Luxembourg"/>
          <p:cNvSpPr>
            <a:spLocks/>
          </p:cNvSpPr>
          <p:nvPr/>
        </p:nvSpPr>
        <p:spPr bwMode="auto">
          <a:xfrm>
            <a:off x="4453463" y="1409687"/>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6"/>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51" name="Montenegro"/>
          <p:cNvSpPr>
            <a:spLocks/>
          </p:cNvSpPr>
          <p:nvPr/>
        </p:nvSpPr>
        <p:spPr bwMode="auto">
          <a:xfrm>
            <a:off x="4745663" y="1558689"/>
            <a:ext cx="34289" cy="38438"/>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6" name="TextBox 445"/>
          <p:cNvSpPr txBox="1"/>
          <p:nvPr/>
        </p:nvSpPr>
        <p:spPr>
          <a:xfrm>
            <a:off x="8833119" y="49302"/>
            <a:ext cx="261931" cy="242374"/>
          </a:xfrm>
          <a:prstGeom prst="rect">
            <a:avLst/>
          </a:prstGeom>
          <a:noFill/>
        </p:spPr>
        <p:txBody>
          <a:bodyPr wrap="none" lIns="68580" tIns="68580" rIns="68580" bIns="68580" rtlCol="0">
            <a:spAutoFit/>
          </a:bodyPr>
          <a:lstStyle/>
          <a:p>
            <a:pPr algn="r" defTabSz="685772">
              <a:lnSpc>
                <a:spcPct val="90000"/>
              </a:lnSpc>
              <a:spcBef>
                <a:spcPct val="20000"/>
              </a:spcBef>
              <a:buSzPct val="90000"/>
            </a:pPr>
            <a:r>
              <a:rPr lang="en-US" sz="750" dirty="0">
                <a:solidFill>
                  <a:srgbClr val="FFFFFF">
                    <a:alpha val="99000"/>
                  </a:srgbClr>
                </a:solidFill>
                <a:latin typeface="Segoe UI"/>
              </a:rPr>
              <a:t>8.0</a:t>
            </a:r>
          </a:p>
        </p:txBody>
      </p:sp>
      <p:grpSp>
        <p:nvGrpSpPr>
          <p:cNvPr id="210" name="Group 209"/>
          <p:cNvGrpSpPr/>
          <p:nvPr/>
        </p:nvGrpSpPr>
        <p:grpSpPr>
          <a:xfrm>
            <a:off x="1119610" y="880341"/>
            <a:ext cx="7183263" cy="4064354"/>
            <a:chOff x="1489238" y="1168893"/>
            <a:chExt cx="9577684" cy="5419139"/>
          </a:xfrm>
        </p:grpSpPr>
        <p:grpSp>
          <p:nvGrpSpPr>
            <p:cNvPr id="209" name="Group 208"/>
            <p:cNvGrpSpPr/>
            <p:nvPr/>
          </p:nvGrpSpPr>
          <p:grpSpPr>
            <a:xfrm>
              <a:off x="1489238" y="1168893"/>
              <a:ext cx="9577684" cy="5419139"/>
              <a:chOff x="1489238" y="1168893"/>
              <a:chExt cx="9577684" cy="5419139"/>
            </a:xfrm>
          </p:grpSpPr>
          <p:grpSp>
            <p:nvGrpSpPr>
              <p:cNvPr id="208" name="Group 207"/>
              <p:cNvGrpSpPr/>
              <p:nvPr/>
            </p:nvGrpSpPr>
            <p:grpSpPr>
              <a:xfrm>
                <a:off x="1489238" y="1168893"/>
                <a:ext cx="9577684" cy="5419139"/>
                <a:chOff x="1489238" y="1168893"/>
                <a:chExt cx="9577684" cy="5419139"/>
              </a:xfrm>
            </p:grpSpPr>
            <p:grpSp>
              <p:nvGrpSpPr>
                <p:cNvPr id="207" name="Group 206"/>
                <p:cNvGrpSpPr/>
                <p:nvPr/>
              </p:nvGrpSpPr>
              <p:grpSpPr>
                <a:xfrm>
                  <a:off x="1489238" y="1168893"/>
                  <a:ext cx="9577684" cy="5419139"/>
                  <a:chOff x="1489238" y="1168893"/>
                  <a:chExt cx="9577684" cy="5419139"/>
                </a:xfrm>
              </p:grpSpPr>
              <p:grpSp>
                <p:nvGrpSpPr>
                  <p:cNvPr id="206" name="Group 205"/>
                  <p:cNvGrpSpPr/>
                  <p:nvPr/>
                </p:nvGrpSpPr>
                <p:grpSpPr>
                  <a:xfrm>
                    <a:off x="1489238" y="1168893"/>
                    <a:ext cx="9577684" cy="5419139"/>
                    <a:chOff x="1489238" y="1168893"/>
                    <a:chExt cx="9577684" cy="5419139"/>
                  </a:xfrm>
                </p:grpSpPr>
                <p:grpSp>
                  <p:nvGrpSpPr>
                    <p:cNvPr id="204" name="Group 203"/>
                    <p:cNvGrpSpPr/>
                    <p:nvPr/>
                  </p:nvGrpSpPr>
                  <p:grpSpPr>
                    <a:xfrm>
                      <a:off x="1489238" y="1168893"/>
                      <a:ext cx="9577684" cy="5419139"/>
                      <a:chOff x="1489238" y="1168893"/>
                      <a:chExt cx="9577684" cy="5419139"/>
                    </a:xfrm>
                  </p:grpSpPr>
                  <p:grpSp>
                    <p:nvGrpSpPr>
                      <p:cNvPr id="1050" name="Group 1049"/>
                      <p:cNvGrpSpPr/>
                      <p:nvPr/>
                    </p:nvGrpSpPr>
                    <p:grpSpPr>
                      <a:xfrm>
                        <a:off x="1489238" y="1168893"/>
                        <a:ext cx="9577684" cy="5419139"/>
                        <a:chOff x="1489238" y="1168893"/>
                        <a:chExt cx="9577684" cy="5419139"/>
                      </a:xfrm>
                      <a:solidFill>
                        <a:schemeClr val="accent6"/>
                      </a:solidFill>
                    </p:grpSpPr>
                    <p:grpSp>
                      <p:nvGrpSpPr>
                        <p:cNvPr id="1046" name="Group 1045"/>
                        <p:cNvGrpSpPr/>
                        <p:nvPr/>
                      </p:nvGrpSpPr>
                      <p:grpSpPr>
                        <a:xfrm>
                          <a:off x="1489238" y="1168893"/>
                          <a:ext cx="9577684" cy="5419139"/>
                          <a:chOff x="1489238" y="1168893"/>
                          <a:chExt cx="9577684" cy="5419139"/>
                        </a:xfrm>
                        <a:grpFill/>
                      </p:grpSpPr>
                      <p:grpSp>
                        <p:nvGrpSpPr>
                          <p:cNvPr id="1045" name="Group 1044"/>
                          <p:cNvGrpSpPr/>
                          <p:nvPr/>
                        </p:nvGrpSpPr>
                        <p:grpSpPr>
                          <a:xfrm>
                            <a:off x="1489238" y="1168893"/>
                            <a:ext cx="9577684" cy="5419139"/>
                            <a:chOff x="1489238" y="1168893"/>
                            <a:chExt cx="9577684" cy="5419139"/>
                          </a:xfrm>
                          <a:grpFill/>
                        </p:grpSpPr>
                        <p:sp>
                          <p:nvSpPr>
                            <p:cNvPr id="571" name="MANGO BLOCK"/>
                            <p:cNvSpPr/>
                            <p:nvPr/>
                          </p:nvSpPr>
                          <p:spPr>
                            <a:xfrm>
                              <a:off x="1972370" y="5900263"/>
                              <a:ext cx="2478889" cy="6877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r>
                                <a:rPr lang="en-US" b="1" dirty="0">
                                  <a:solidFill>
                                    <a:srgbClr val="FFFFFF">
                                      <a:alpha val="99000"/>
                                    </a:srgbClr>
                                  </a:solidFill>
                                  <a:latin typeface="Segoe UI"/>
                                </a:rPr>
                                <a:t>29 Countries</a:t>
                              </a:r>
                            </a:p>
                            <a:p>
                              <a:pPr algn="ctr" defTabSz="685772"/>
                              <a:r>
                                <a:rPr lang="en-US" sz="1050" dirty="0">
                                  <a:solidFill>
                                    <a:srgbClr val="FFFFFF">
                                      <a:alpha val="99000"/>
                                    </a:srgbClr>
                                  </a:solidFill>
                                  <a:latin typeface="Segoe UI"/>
                                </a:rPr>
                                <a:t>Windows Phone 7.0</a:t>
                              </a:r>
                            </a:p>
                          </p:txBody>
                        </p:sp>
                        <p:grpSp>
                          <p:nvGrpSpPr>
                            <p:cNvPr id="1044" name="Group 1043"/>
                            <p:cNvGrpSpPr/>
                            <p:nvPr/>
                          </p:nvGrpSpPr>
                          <p:grpSpPr>
                            <a:xfrm>
                              <a:off x="1489238" y="1168893"/>
                              <a:ext cx="9577684" cy="4188591"/>
                              <a:chOff x="1489238" y="1168893"/>
                              <a:chExt cx="9577684" cy="4188591"/>
                            </a:xfrm>
                            <a:grpFill/>
                          </p:grpSpPr>
                          <p:grpSp>
                            <p:nvGrpSpPr>
                              <p:cNvPr id="7" name="MANGO"/>
                              <p:cNvGrpSpPr/>
                              <p:nvPr/>
                            </p:nvGrpSpPr>
                            <p:grpSpPr>
                              <a:xfrm>
                                <a:off x="1489238" y="1168893"/>
                                <a:ext cx="9577684" cy="4188591"/>
                                <a:chOff x="1489238" y="1168893"/>
                                <a:chExt cx="9577684" cy="4188591"/>
                              </a:xfrm>
                              <a:grpFill/>
                            </p:grpSpPr>
                            <p:sp>
                              <p:nvSpPr>
                                <p:cNvPr id="578" name="Austria"/>
                                <p:cNvSpPr>
                                  <a:spLocks/>
                                </p:cNvSpPr>
                                <p:nvPr/>
                              </p:nvSpPr>
                              <p:spPr bwMode="auto">
                                <a:xfrm>
                                  <a:off x="6042663" y="1900810"/>
                                  <a:ext cx="221748" cy="88010"/>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79" name="Belgium"/>
                                <p:cNvSpPr>
                                  <a:spLocks/>
                                </p:cNvSpPr>
                                <p:nvPr/>
                              </p:nvSpPr>
                              <p:spPr bwMode="auto">
                                <a:xfrm>
                                  <a:off x="5857368" y="1834044"/>
                                  <a:ext cx="91129" cy="57662"/>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5" name="Denmark"/>
                                <p:cNvSpPr>
                                  <a:spLocks/>
                                </p:cNvSpPr>
                                <p:nvPr/>
                              </p:nvSpPr>
                              <p:spPr bwMode="auto">
                                <a:xfrm>
                                  <a:off x="5991023" y="1664092"/>
                                  <a:ext cx="109355" cy="78906"/>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8" name="Netherlands"/>
                                <p:cNvSpPr>
                                  <a:spLocks/>
                                </p:cNvSpPr>
                                <p:nvPr/>
                              </p:nvSpPr>
                              <p:spPr bwMode="auto">
                                <a:xfrm>
                                  <a:off x="5887744" y="1782452"/>
                                  <a:ext cx="82017" cy="72836"/>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0" name="Switzerland"/>
                                <p:cNvSpPr>
                                  <a:spLocks/>
                                </p:cNvSpPr>
                                <p:nvPr/>
                              </p:nvSpPr>
                              <p:spPr bwMode="auto">
                                <a:xfrm>
                                  <a:off x="5948497" y="1949367"/>
                                  <a:ext cx="121505" cy="54627"/>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1" name="Taiwan"/>
                                <p:cNvSpPr>
                                  <a:spLocks/>
                                </p:cNvSpPr>
                                <p:nvPr/>
                              </p:nvSpPr>
                              <p:spPr bwMode="auto">
                                <a:xfrm>
                                  <a:off x="9511650" y="2720215"/>
                                  <a:ext cx="48602" cy="118359"/>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3" name="MANGO"/>
                                <p:cNvGrpSpPr/>
                                <p:nvPr/>
                              </p:nvGrpSpPr>
                              <p:grpSpPr>
                                <a:xfrm>
                                  <a:off x="1489238" y="1168893"/>
                                  <a:ext cx="9577684" cy="4188591"/>
                                  <a:chOff x="1489238" y="1168893"/>
                                  <a:chExt cx="9577684" cy="4188591"/>
                                </a:xfrm>
                                <a:grpFill/>
                              </p:grpSpPr>
                              <p:sp>
                                <p:nvSpPr>
                                  <p:cNvPr id="581" name="Canada"/>
                                  <p:cNvSpPr>
                                    <a:spLocks/>
                                  </p:cNvSpPr>
                                  <p:nvPr/>
                                </p:nvSpPr>
                                <p:spPr bwMode="auto">
                                  <a:xfrm>
                                    <a:off x="2239536" y="1324832"/>
                                    <a:ext cx="2056483" cy="804231"/>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7" name="France"/>
                                  <p:cNvSpPr>
                                    <a:spLocks/>
                                  </p:cNvSpPr>
                                  <p:nvPr/>
                                </p:nvSpPr>
                                <p:spPr bwMode="auto">
                                  <a:xfrm>
                                    <a:off x="5662958" y="1849218"/>
                                    <a:ext cx="337179" cy="264031"/>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8" name="Germany"/>
                                  <p:cNvSpPr>
                                    <a:spLocks/>
                                  </p:cNvSpPr>
                                  <p:nvPr/>
                                </p:nvSpPr>
                                <p:spPr bwMode="auto">
                                  <a:xfrm>
                                    <a:off x="5942421" y="1741723"/>
                                    <a:ext cx="243012" cy="218508"/>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9" name="Greece"/>
                                  <p:cNvSpPr>
                                    <a:spLocks/>
                                  </p:cNvSpPr>
                                  <p:nvPr/>
                                </p:nvSpPr>
                                <p:spPr bwMode="auto">
                                  <a:xfrm>
                                    <a:off x="6376804" y="2131457"/>
                                    <a:ext cx="173146" cy="179055"/>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3" name="Ireland"/>
                                  <p:cNvSpPr>
                                    <a:spLocks/>
                                  </p:cNvSpPr>
                                  <p:nvPr/>
                                </p:nvSpPr>
                                <p:spPr bwMode="auto">
                                  <a:xfrm>
                                    <a:off x="5517150" y="1721390"/>
                                    <a:ext cx="115431" cy="106219"/>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4" name="Italy"/>
                                  <p:cNvSpPr>
                                    <a:spLocks/>
                                  </p:cNvSpPr>
                                  <p:nvPr/>
                                </p:nvSpPr>
                                <p:spPr bwMode="auto">
                                  <a:xfrm>
                                    <a:off x="5975835" y="1970610"/>
                                    <a:ext cx="343253" cy="324727"/>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5" name="Japan"/>
                                  <p:cNvSpPr>
                                    <a:spLocks/>
                                  </p:cNvSpPr>
                                  <p:nvPr/>
                                </p:nvSpPr>
                                <p:spPr bwMode="auto">
                                  <a:xfrm>
                                    <a:off x="9666569" y="2010063"/>
                                    <a:ext cx="288576" cy="479504"/>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6" name="South Korea"/>
                                  <p:cNvSpPr>
                                    <a:spLocks/>
                                  </p:cNvSpPr>
                                  <p:nvPr/>
                                </p:nvSpPr>
                                <p:spPr bwMode="auto">
                                  <a:xfrm>
                                    <a:off x="9493423" y="2225537"/>
                                    <a:ext cx="127581" cy="163881"/>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7" name="Mexico"/>
                                  <p:cNvSpPr>
                                    <a:spLocks/>
                                  </p:cNvSpPr>
                                  <p:nvPr/>
                                </p:nvSpPr>
                                <p:spPr bwMode="auto">
                                  <a:xfrm>
                                    <a:off x="2254724" y="2456185"/>
                                    <a:ext cx="814088" cy="667663"/>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9" name="New Zealand"/>
                                  <p:cNvSpPr>
                                    <a:spLocks/>
                                  </p:cNvSpPr>
                                  <p:nvPr/>
                                </p:nvSpPr>
                                <p:spPr bwMode="auto">
                                  <a:xfrm>
                                    <a:off x="10480657" y="4938676"/>
                                    <a:ext cx="586265" cy="418808"/>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7" name="Spain"/>
                                  <p:cNvSpPr>
                                    <a:spLocks/>
                                  </p:cNvSpPr>
                                  <p:nvPr/>
                                </p:nvSpPr>
                                <p:spPr bwMode="auto">
                                  <a:xfrm>
                                    <a:off x="5529302" y="2076643"/>
                                    <a:ext cx="525511" cy="248856"/>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2" name="United Kingdom"/>
                                  <p:cNvSpPr>
                                    <a:spLocks/>
                                  </p:cNvSpPr>
                                  <p:nvPr/>
                                </p:nvSpPr>
                                <p:spPr bwMode="auto">
                                  <a:xfrm>
                                    <a:off x="5590936" y="1636780"/>
                                    <a:ext cx="230862" cy="233682"/>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3" name="United States"/>
                                  <p:cNvSpPr>
                                    <a:spLocks/>
                                  </p:cNvSpPr>
                                  <p:nvPr/>
                                </p:nvSpPr>
                                <p:spPr bwMode="auto">
                                  <a:xfrm>
                                    <a:off x="1489238" y="1352064"/>
                                    <a:ext cx="2421000" cy="1368710"/>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1031" name="Canadian Islands"/>
                                  <p:cNvGrpSpPr/>
                                  <p:nvPr/>
                                </p:nvGrpSpPr>
                                <p:grpSpPr>
                                  <a:xfrm>
                                    <a:off x="3044511" y="1168893"/>
                                    <a:ext cx="1503632" cy="837482"/>
                                    <a:chOff x="3196911" y="1321947"/>
                                    <a:chExt cx="1503632" cy="837482"/>
                                  </a:xfrm>
                                  <a:grpFill/>
                                </p:grpSpPr>
                                <p:sp>
                                  <p:nvSpPr>
                                    <p:cNvPr id="718" name="Canada"/>
                                    <p:cNvSpPr>
                                      <a:spLocks/>
                                    </p:cNvSpPr>
                                    <p:nvPr/>
                                  </p:nvSpPr>
                                  <p:spPr bwMode="auto">
                                    <a:xfrm>
                                      <a:off x="3932019" y="1452445"/>
                                      <a:ext cx="580189" cy="242787"/>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19" name="Canada"/>
                                    <p:cNvSpPr>
                                      <a:spLocks/>
                                    </p:cNvSpPr>
                                    <p:nvPr/>
                                  </p:nvSpPr>
                                  <p:spPr bwMode="auto">
                                    <a:xfrm>
                                      <a:off x="3285137" y="1458515"/>
                                      <a:ext cx="364517" cy="88010"/>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0" name="Canada"/>
                                    <p:cNvSpPr>
                                      <a:spLocks/>
                                    </p:cNvSpPr>
                                    <p:nvPr/>
                                  </p:nvSpPr>
                                  <p:spPr bwMode="auto">
                                    <a:xfrm>
                                      <a:off x="4147693" y="2119976"/>
                                      <a:ext cx="54678" cy="27314"/>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1" name="Canada"/>
                                    <p:cNvSpPr>
                                      <a:spLocks/>
                                    </p:cNvSpPr>
                                    <p:nvPr/>
                                  </p:nvSpPr>
                                  <p:spPr bwMode="auto">
                                    <a:xfrm>
                                      <a:off x="4220596" y="2126046"/>
                                      <a:ext cx="42527" cy="33383"/>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2" name="Canada"/>
                                    <p:cNvSpPr>
                                      <a:spLocks/>
                                    </p:cNvSpPr>
                                    <p:nvPr/>
                                  </p:nvSpPr>
                                  <p:spPr bwMode="auto">
                                    <a:xfrm>
                                      <a:off x="4293500" y="1977339"/>
                                      <a:ext cx="182259" cy="142637"/>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3" name="Canada"/>
                                    <p:cNvSpPr>
                                      <a:spLocks/>
                                    </p:cNvSpPr>
                                    <p:nvPr/>
                                  </p:nvSpPr>
                                  <p:spPr bwMode="auto">
                                    <a:xfrm>
                                      <a:off x="4436269" y="2086593"/>
                                      <a:ext cx="36452" cy="39453"/>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4" name="Canada"/>
                                    <p:cNvSpPr>
                                      <a:spLocks/>
                                    </p:cNvSpPr>
                                    <p:nvPr/>
                                  </p:nvSpPr>
                                  <p:spPr bwMode="auto">
                                    <a:xfrm>
                                      <a:off x="3807476" y="1616194"/>
                                      <a:ext cx="164033" cy="66766"/>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5" name="Canada"/>
                                    <p:cNvSpPr>
                                      <a:spLocks/>
                                    </p:cNvSpPr>
                                    <p:nvPr/>
                                  </p:nvSpPr>
                                  <p:spPr bwMode="auto">
                                    <a:xfrm>
                                      <a:off x="3707235" y="1443340"/>
                                      <a:ext cx="136694" cy="45523"/>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6" name="Canada"/>
                                    <p:cNvSpPr>
                                      <a:spLocks/>
                                    </p:cNvSpPr>
                                    <p:nvPr/>
                                  </p:nvSpPr>
                                  <p:spPr bwMode="auto">
                                    <a:xfrm>
                                      <a:off x="3944171" y="1406791"/>
                                      <a:ext cx="300727" cy="45523"/>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7" name="Canada"/>
                                    <p:cNvSpPr>
                                      <a:spLocks/>
                                    </p:cNvSpPr>
                                    <p:nvPr/>
                                  </p:nvSpPr>
                                  <p:spPr bwMode="auto">
                                    <a:xfrm>
                                      <a:off x="3196911" y="1449278"/>
                                      <a:ext cx="212635" cy="60697"/>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8" name="Canada"/>
                                    <p:cNvSpPr>
                                      <a:spLocks/>
                                    </p:cNvSpPr>
                                    <p:nvPr/>
                                  </p:nvSpPr>
                                  <p:spPr bwMode="auto">
                                    <a:xfrm>
                                      <a:off x="3400433" y="1394651"/>
                                      <a:ext cx="121505" cy="30348"/>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9" name="Canada"/>
                                    <p:cNvSpPr>
                                      <a:spLocks/>
                                    </p:cNvSpPr>
                                    <p:nvPr/>
                                  </p:nvSpPr>
                                  <p:spPr bwMode="auto">
                                    <a:xfrm>
                                      <a:off x="3479411" y="1406791"/>
                                      <a:ext cx="209598" cy="48557"/>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0" name="Canada"/>
                                    <p:cNvSpPr>
                                      <a:spLocks/>
                                    </p:cNvSpPr>
                                    <p:nvPr/>
                                  </p:nvSpPr>
                                  <p:spPr bwMode="auto">
                                    <a:xfrm>
                                      <a:off x="4062638" y="1321947"/>
                                      <a:ext cx="637905" cy="94080"/>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1" name="Canada"/>
                                    <p:cNvSpPr>
                                      <a:spLocks/>
                                    </p:cNvSpPr>
                                    <p:nvPr/>
                                  </p:nvSpPr>
                                  <p:spPr bwMode="auto">
                                    <a:xfrm>
                                      <a:off x="3755837" y="1388582"/>
                                      <a:ext cx="167070" cy="45523"/>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2" name="Canada"/>
                                    <p:cNvSpPr>
                                      <a:spLocks/>
                                    </p:cNvSpPr>
                                    <p:nvPr/>
                                  </p:nvSpPr>
                                  <p:spPr bwMode="auto">
                                    <a:xfrm>
                                      <a:off x="3932019" y="1373407"/>
                                      <a:ext cx="51640" cy="18209"/>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3" name="Canada"/>
                                    <p:cNvSpPr>
                                      <a:spLocks/>
                                    </p:cNvSpPr>
                                    <p:nvPr/>
                                  </p:nvSpPr>
                                  <p:spPr bwMode="auto">
                                    <a:xfrm>
                                      <a:off x="3637369" y="1382512"/>
                                      <a:ext cx="94167" cy="18209"/>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4" name="Canada"/>
                                    <p:cNvSpPr>
                                      <a:spLocks/>
                                    </p:cNvSpPr>
                                    <p:nvPr/>
                                  </p:nvSpPr>
                                  <p:spPr bwMode="auto">
                                    <a:xfrm>
                                      <a:off x="3892531" y="1361268"/>
                                      <a:ext cx="63791" cy="27314"/>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5" name="Canada"/>
                                    <p:cNvSpPr>
                                      <a:spLocks/>
                                    </p:cNvSpPr>
                                    <p:nvPr/>
                                  </p:nvSpPr>
                                  <p:spPr bwMode="auto">
                                    <a:xfrm>
                                      <a:off x="4035300" y="1337121"/>
                                      <a:ext cx="164033" cy="54627"/>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grpSp>
                              <p:nvGrpSpPr>
                                <p:cNvPr id="1032" name="Canadian Islands"/>
                                <p:cNvGrpSpPr/>
                                <p:nvPr/>
                              </p:nvGrpSpPr>
                              <p:grpSpPr>
                                <a:xfrm>
                                  <a:off x="3703679" y="1272600"/>
                                  <a:ext cx="400968" cy="57661"/>
                                  <a:chOff x="3856079" y="1425000"/>
                                  <a:chExt cx="400968" cy="57661"/>
                                </a:xfrm>
                                <a:grpFill/>
                              </p:grpSpPr>
                              <p:sp>
                                <p:nvSpPr>
                                  <p:cNvPr id="740" name="Canada"/>
                                  <p:cNvSpPr>
                                    <a:spLocks/>
                                  </p:cNvSpPr>
                                  <p:nvPr/>
                                </p:nvSpPr>
                                <p:spPr bwMode="auto">
                                  <a:xfrm>
                                    <a:off x="4190219" y="1449278"/>
                                    <a:ext cx="66828" cy="24279"/>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41" name="Canada"/>
                                  <p:cNvSpPr>
                                    <a:spLocks/>
                                  </p:cNvSpPr>
                                  <p:nvPr/>
                                </p:nvSpPr>
                                <p:spPr bwMode="auto">
                                  <a:xfrm>
                                    <a:off x="3856079" y="1449278"/>
                                    <a:ext cx="103279" cy="33383"/>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42" name="Canada"/>
                                  <p:cNvSpPr>
                                    <a:spLocks/>
                                  </p:cNvSpPr>
                                  <p:nvPr/>
                                </p:nvSpPr>
                                <p:spPr bwMode="auto">
                                  <a:xfrm>
                                    <a:off x="3895568" y="1425000"/>
                                    <a:ext cx="57715" cy="21244"/>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sp>
                            <p:nvSpPr>
                              <p:cNvPr id="558" name="Iceland"/>
                              <p:cNvSpPr>
                                <a:spLocks/>
                              </p:cNvSpPr>
                              <p:nvPr/>
                            </p:nvSpPr>
                            <p:spPr bwMode="auto">
                              <a:xfrm>
                                <a:off x="4357823" y="1185681"/>
                                <a:ext cx="1066213" cy="415772"/>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sp>
                        <p:nvSpPr>
                          <p:cNvPr id="555" name="Freeform 66"/>
                          <p:cNvSpPr>
                            <a:spLocks/>
                          </p:cNvSpPr>
                          <p:nvPr/>
                        </p:nvSpPr>
                        <p:spPr bwMode="auto">
                          <a:xfrm>
                            <a:off x="9553373" y="1739652"/>
                            <a:ext cx="267312" cy="270100"/>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36" name="Freeform 24"/>
                        <p:cNvSpPr>
                          <a:spLocks/>
                        </p:cNvSpPr>
                        <p:nvPr/>
                      </p:nvSpPr>
                      <p:spPr bwMode="auto">
                        <a:xfrm>
                          <a:off x="3880946" y="5547387"/>
                          <a:ext cx="94167" cy="78906"/>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73" name="Australia"/>
                      <p:cNvSpPr>
                        <a:spLocks/>
                      </p:cNvSpPr>
                      <p:nvPr/>
                    </p:nvSpPr>
                    <p:spPr bwMode="auto">
                      <a:xfrm>
                        <a:off x="9213961" y="4098028"/>
                        <a:ext cx="1300111" cy="1171446"/>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81" name="Brazil"/>
                    <p:cNvSpPr>
                      <a:spLocks/>
                    </p:cNvSpPr>
                    <p:nvPr/>
                  </p:nvSpPr>
                  <p:spPr bwMode="auto">
                    <a:xfrm>
                      <a:off x="3417818" y="3483286"/>
                      <a:ext cx="1242396" cy="1465825"/>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2" name="Chile"/>
                    <p:cNvSpPr>
                      <a:spLocks/>
                    </p:cNvSpPr>
                    <p:nvPr/>
                  </p:nvSpPr>
                  <p:spPr bwMode="auto">
                    <a:xfrm>
                      <a:off x="3567488" y="4383303"/>
                      <a:ext cx="370593" cy="1198759"/>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3" name="Colombia"/>
                    <p:cNvSpPr>
                      <a:spLocks/>
                    </p:cNvSpPr>
                    <p:nvPr/>
                  </p:nvSpPr>
                  <p:spPr bwMode="auto">
                    <a:xfrm>
                      <a:off x="3240437" y="3208822"/>
                      <a:ext cx="385781" cy="646420"/>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85" name="Russia"/>
                  <p:cNvSpPr>
                    <a:spLocks/>
                  </p:cNvSpPr>
                  <p:nvPr/>
                </p:nvSpPr>
                <p:spPr bwMode="auto">
                  <a:xfrm>
                    <a:off x="6451812" y="1248452"/>
                    <a:ext cx="3848692" cy="886171"/>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6" name="South Africa"/>
                  <p:cNvSpPr>
                    <a:spLocks/>
                  </p:cNvSpPr>
                  <p:nvPr/>
                </p:nvSpPr>
                <p:spPr bwMode="auto">
                  <a:xfrm>
                    <a:off x="6275183" y="4539699"/>
                    <a:ext cx="519437" cy="464330"/>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87" name="Portugal"/>
                <p:cNvSpPr>
                  <a:spLocks/>
                </p:cNvSpPr>
                <p:nvPr/>
              </p:nvSpPr>
              <p:spPr bwMode="auto">
                <a:xfrm>
                  <a:off x="5514113" y="2129076"/>
                  <a:ext cx="85054" cy="169951"/>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8" name="Czech Republic"/>
                <p:cNvSpPr>
                  <a:spLocks/>
                </p:cNvSpPr>
                <p:nvPr/>
              </p:nvSpPr>
              <p:spPr bwMode="auto">
                <a:xfrm>
                  <a:off x="6112530" y="1842494"/>
                  <a:ext cx="191372" cy="81941"/>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9" name="Poland"/>
                <p:cNvSpPr>
                  <a:spLocks/>
                </p:cNvSpPr>
                <p:nvPr/>
              </p:nvSpPr>
              <p:spPr bwMode="auto">
                <a:xfrm>
                  <a:off x="6157887" y="1733612"/>
                  <a:ext cx="279463" cy="157811"/>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90" name="Sweden"/>
                <p:cNvSpPr>
                  <a:spLocks/>
                </p:cNvSpPr>
                <p:nvPr/>
              </p:nvSpPr>
              <p:spPr bwMode="auto">
                <a:xfrm>
                  <a:off x="6057852" y="1400149"/>
                  <a:ext cx="294651" cy="327762"/>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91" name="Norway"/>
                <p:cNvSpPr>
                  <a:spLocks/>
                </p:cNvSpPr>
                <p:nvPr/>
              </p:nvSpPr>
              <p:spPr bwMode="auto">
                <a:xfrm>
                  <a:off x="5901555" y="1342664"/>
                  <a:ext cx="577152" cy="312588"/>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93" name="Finland"/>
              <p:cNvSpPr>
                <a:spLocks/>
              </p:cNvSpPr>
              <p:nvPr/>
            </p:nvSpPr>
            <p:spPr bwMode="auto">
              <a:xfrm>
                <a:off x="6261373" y="1369714"/>
                <a:ext cx="285538" cy="242787"/>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94" name="Freeform 129"/>
              <p:cNvSpPr>
                <a:spLocks/>
              </p:cNvSpPr>
              <p:nvPr/>
            </p:nvSpPr>
            <p:spPr bwMode="auto">
              <a:xfrm>
                <a:off x="6935167" y="1299471"/>
                <a:ext cx="160995" cy="66766"/>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95" name="Freeform 130"/>
              <p:cNvSpPr>
                <a:spLocks/>
              </p:cNvSpPr>
              <p:nvPr/>
            </p:nvSpPr>
            <p:spPr bwMode="auto">
              <a:xfrm>
                <a:off x="6971619" y="1241809"/>
                <a:ext cx="239974" cy="57662"/>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96" name="Hungary"/>
            <p:cNvSpPr>
              <a:spLocks/>
            </p:cNvSpPr>
            <p:nvPr/>
          </p:nvSpPr>
          <p:spPr bwMode="auto">
            <a:xfrm>
              <a:off x="6237933" y="1913893"/>
              <a:ext cx="170108" cy="94080"/>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nvGrpSpPr>
          <p:cNvPr id="1049" name="Group 1048"/>
          <p:cNvGrpSpPr/>
          <p:nvPr/>
        </p:nvGrpSpPr>
        <p:grpSpPr>
          <a:xfrm>
            <a:off x="2143971" y="1031850"/>
            <a:ext cx="5866148" cy="3909176"/>
            <a:chOff x="2857040" y="1375800"/>
            <a:chExt cx="7821530" cy="5212234"/>
          </a:xfrm>
        </p:grpSpPr>
        <p:grpSp>
          <p:nvGrpSpPr>
            <p:cNvPr id="1048" name="Group 1047"/>
            <p:cNvGrpSpPr/>
            <p:nvPr/>
          </p:nvGrpSpPr>
          <p:grpSpPr>
            <a:xfrm>
              <a:off x="2857040" y="1375800"/>
              <a:ext cx="7821530" cy="5212234"/>
              <a:chOff x="2857040" y="1375800"/>
              <a:chExt cx="7821530" cy="5212234"/>
            </a:xfrm>
          </p:grpSpPr>
          <p:grpSp>
            <p:nvGrpSpPr>
              <p:cNvPr id="1047" name="Group 1046"/>
              <p:cNvGrpSpPr/>
              <p:nvPr/>
            </p:nvGrpSpPr>
            <p:grpSpPr>
              <a:xfrm>
                <a:off x="2857040" y="1375800"/>
                <a:ext cx="7821530" cy="5212234"/>
                <a:chOff x="2857040" y="1375800"/>
                <a:chExt cx="7821530" cy="5212234"/>
              </a:xfrm>
            </p:grpSpPr>
            <p:grpSp>
              <p:nvGrpSpPr>
                <p:cNvPr id="1037" name="Group 1036"/>
                <p:cNvGrpSpPr/>
                <p:nvPr/>
              </p:nvGrpSpPr>
              <p:grpSpPr>
                <a:xfrm>
                  <a:off x="2857040" y="1375800"/>
                  <a:ext cx="7728696" cy="5212234"/>
                  <a:chOff x="2857040" y="1375800"/>
                  <a:chExt cx="7728696" cy="5212234"/>
                </a:xfrm>
                <a:solidFill>
                  <a:schemeClr val="accent3"/>
                </a:solidFill>
              </p:grpSpPr>
              <p:grpSp>
                <p:nvGrpSpPr>
                  <p:cNvPr id="6" name="Group 5"/>
                  <p:cNvGrpSpPr/>
                  <p:nvPr/>
                </p:nvGrpSpPr>
                <p:grpSpPr>
                  <a:xfrm>
                    <a:off x="2857040" y="1375800"/>
                    <a:ext cx="7728696" cy="5212234"/>
                    <a:chOff x="2857040" y="1375800"/>
                    <a:chExt cx="7728696" cy="5212234"/>
                  </a:xfrm>
                  <a:grpFill/>
                </p:grpSpPr>
                <p:grpSp>
                  <p:nvGrpSpPr>
                    <p:cNvPr id="5" name="Group 4"/>
                    <p:cNvGrpSpPr/>
                    <p:nvPr/>
                  </p:nvGrpSpPr>
                  <p:grpSpPr>
                    <a:xfrm>
                      <a:off x="2857040" y="1375800"/>
                      <a:ext cx="7728696" cy="5212234"/>
                      <a:chOff x="2857040" y="1375800"/>
                      <a:chExt cx="7728696" cy="5212234"/>
                    </a:xfrm>
                    <a:grpFill/>
                  </p:grpSpPr>
                  <p:grpSp>
                    <p:nvGrpSpPr>
                      <p:cNvPr id="4" name="Group 3"/>
                      <p:cNvGrpSpPr/>
                      <p:nvPr/>
                    </p:nvGrpSpPr>
                    <p:grpSpPr>
                      <a:xfrm>
                        <a:off x="2857040" y="1375800"/>
                        <a:ext cx="7728696" cy="5212234"/>
                        <a:chOff x="2857040" y="1375800"/>
                        <a:chExt cx="7728696" cy="5212234"/>
                      </a:xfrm>
                      <a:grpFill/>
                    </p:grpSpPr>
                    <p:grpSp>
                      <p:nvGrpSpPr>
                        <p:cNvPr id="2" name="Group 1"/>
                        <p:cNvGrpSpPr/>
                        <p:nvPr/>
                      </p:nvGrpSpPr>
                      <p:grpSpPr>
                        <a:xfrm>
                          <a:off x="2857040" y="1375800"/>
                          <a:ext cx="7728696" cy="3605366"/>
                          <a:chOff x="2857040" y="1375800"/>
                          <a:chExt cx="7728696" cy="3605366"/>
                        </a:xfrm>
                        <a:grpFill/>
                      </p:grpSpPr>
                      <p:grpSp>
                        <p:nvGrpSpPr>
                          <p:cNvPr id="1035" name="APOLLO"/>
                          <p:cNvGrpSpPr/>
                          <p:nvPr/>
                        </p:nvGrpSpPr>
                        <p:grpSpPr>
                          <a:xfrm>
                            <a:off x="2857040" y="1375800"/>
                            <a:ext cx="6995071" cy="3605366"/>
                            <a:chOff x="2857040" y="1375800"/>
                            <a:chExt cx="6995071" cy="3605366"/>
                          </a:xfrm>
                          <a:grpFill/>
                        </p:grpSpPr>
                        <p:sp>
                          <p:nvSpPr>
                            <p:cNvPr id="686" name="Cyprus"/>
                            <p:cNvSpPr>
                              <a:spLocks/>
                            </p:cNvSpPr>
                            <p:nvPr/>
                          </p:nvSpPr>
                          <p:spPr bwMode="auto">
                            <a:xfrm>
                              <a:off x="6803820" y="2335177"/>
                              <a:ext cx="27432" cy="9144"/>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17" name="Greenland"/>
                            <p:cNvSpPr>
                              <a:spLocks/>
                            </p:cNvSpPr>
                            <p:nvPr/>
                          </p:nvSpPr>
                          <p:spPr bwMode="auto">
                            <a:xfrm>
                              <a:off x="4539047" y="1375800"/>
                              <a:ext cx="54678" cy="21244"/>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8" name="Azerbaijan"/>
                            <p:cNvSpPr>
                              <a:spLocks/>
                            </p:cNvSpPr>
                            <p:nvPr/>
                          </p:nvSpPr>
                          <p:spPr bwMode="auto">
                            <a:xfrm>
                              <a:off x="7117988" y="2204293"/>
                              <a:ext cx="36452" cy="15174"/>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36" name="Serbia"/>
                            <p:cNvSpPr>
                              <a:spLocks/>
                            </p:cNvSpPr>
                            <p:nvPr/>
                          </p:nvSpPr>
                          <p:spPr bwMode="auto">
                            <a:xfrm>
                              <a:off x="6338152" y="1996128"/>
                              <a:ext cx="91129" cy="118917"/>
                            </a:xfrm>
                            <a:custGeom>
                              <a:avLst/>
                              <a:gdLst>
                                <a:gd name="T0" fmla="*/ 640 w 661"/>
                                <a:gd name="T1" fmla="*/ 696 h 862"/>
                                <a:gd name="T2" fmla="*/ 568 w 661"/>
                                <a:gd name="T3" fmla="*/ 611 h 862"/>
                                <a:gd name="T4" fmla="*/ 602 w 661"/>
                                <a:gd name="T5" fmla="*/ 475 h 862"/>
                                <a:gd name="T6" fmla="*/ 619 w 661"/>
                                <a:gd name="T7" fmla="*/ 445 h 862"/>
                                <a:gd name="T8" fmla="*/ 598 w 661"/>
                                <a:gd name="T9" fmla="*/ 403 h 862"/>
                                <a:gd name="T10" fmla="*/ 598 w 661"/>
                                <a:gd name="T11" fmla="*/ 361 h 862"/>
                                <a:gd name="T12" fmla="*/ 576 w 661"/>
                                <a:gd name="T13" fmla="*/ 341 h 862"/>
                                <a:gd name="T14" fmla="*/ 534 w 661"/>
                                <a:gd name="T15" fmla="*/ 361 h 862"/>
                                <a:gd name="T16" fmla="*/ 471 w 661"/>
                                <a:gd name="T17" fmla="*/ 320 h 862"/>
                                <a:gd name="T18" fmla="*/ 429 w 661"/>
                                <a:gd name="T19" fmla="*/ 299 h 862"/>
                                <a:gd name="T20" fmla="*/ 387 w 661"/>
                                <a:gd name="T21" fmla="*/ 299 h 862"/>
                                <a:gd name="T22" fmla="*/ 366 w 661"/>
                                <a:gd name="T23" fmla="*/ 236 h 862"/>
                                <a:gd name="T24" fmla="*/ 324 w 661"/>
                                <a:gd name="T25" fmla="*/ 173 h 862"/>
                                <a:gd name="T26" fmla="*/ 282 w 661"/>
                                <a:gd name="T27" fmla="*/ 132 h 862"/>
                                <a:gd name="T28" fmla="*/ 240 w 661"/>
                                <a:gd name="T29" fmla="*/ 111 h 862"/>
                                <a:gd name="T30" fmla="*/ 219 w 661"/>
                                <a:gd name="T31" fmla="*/ 69 h 862"/>
                                <a:gd name="T32" fmla="*/ 176 w 661"/>
                                <a:gd name="T33" fmla="*/ 27 h 862"/>
                                <a:gd name="T34" fmla="*/ 163 w 661"/>
                                <a:gd name="T35" fmla="*/ 0 h 862"/>
                                <a:gd name="T36" fmla="*/ 93 w 661"/>
                                <a:gd name="T37" fmla="*/ 8 h 862"/>
                                <a:gd name="T38" fmla="*/ 37 w 661"/>
                                <a:gd name="T39" fmla="*/ 35 h 862"/>
                                <a:gd name="T40" fmla="*/ 0 w 661"/>
                                <a:gd name="T41" fmla="*/ 72 h 862"/>
                                <a:gd name="T42" fmla="*/ 0 w 661"/>
                                <a:gd name="T43" fmla="*/ 147 h 862"/>
                                <a:gd name="T44" fmla="*/ 37 w 661"/>
                                <a:gd name="T45" fmla="*/ 238 h 862"/>
                                <a:gd name="T46" fmla="*/ 73 w 661"/>
                                <a:gd name="T47" fmla="*/ 302 h 862"/>
                                <a:gd name="T48" fmla="*/ 53 w 661"/>
                                <a:gd name="T49" fmla="*/ 427 h 862"/>
                                <a:gd name="T50" fmla="*/ 120 w 661"/>
                                <a:gd name="T51" fmla="*/ 478 h 862"/>
                                <a:gd name="T52" fmla="*/ 73 w 661"/>
                                <a:gd name="T53" fmla="*/ 497 h 862"/>
                                <a:gd name="T54" fmla="*/ 90 w 661"/>
                                <a:gd name="T55" fmla="*/ 592 h 862"/>
                                <a:gd name="T56" fmla="*/ 64 w 661"/>
                                <a:gd name="T57" fmla="*/ 592 h 862"/>
                                <a:gd name="T58" fmla="*/ 162 w 661"/>
                                <a:gd name="T59" fmla="*/ 680 h 862"/>
                                <a:gd name="T60" fmla="*/ 229 w 661"/>
                                <a:gd name="T61" fmla="*/ 757 h 862"/>
                                <a:gd name="T62" fmla="*/ 293 w 661"/>
                                <a:gd name="T63" fmla="*/ 654 h 862"/>
                                <a:gd name="T64" fmla="*/ 410 w 661"/>
                                <a:gd name="T65" fmla="*/ 757 h 862"/>
                                <a:gd name="T66" fmla="*/ 424 w 661"/>
                                <a:gd name="T67" fmla="*/ 862 h 862"/>
                                <a:gd name="T68" fmla="*/ 562 w 661"/>
                                <a:gd name="T69" fmla="*/ 862 h 862"/>
                                <a:gd name="T70" fmla="*/ 568 w 661"/>
                                <a:gd name="T71" fmla="*/ 757 h 862"/>
                                <a:gd name="T72" fmla="*/ 644 w 661"/>
                                <a:gd name="T73" fmla="*/ 70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1" h="862">
                                  <a:moveTo>
                                    <a:pt x="644" y="700"/>
                                  </a:moveTo>
                                  <a:cubicBezTo>
                                    <a:pt x="640" y="696"/>
                                    <a:pt x="640" y="696"/>
                                    <a:pt x="640" y="696"/>
                                  </a:cubicBezTo>
                                  <a:cubicBezTo>
                                    <a:pt x="661" y="675"/>
                                    <a:pt x="661" y="675"/>
                                    <a:pt x="661" y="675"/>
                                  </a:cubicBezTo>
                                  <a:cubicBezTo>
                                    <a:pt x="568" y="611"/>
                                    <a:pt x="568" y="611"/>
                                    <a:pt x="568" y="611"/>
                                  </a:cubicBezTo>
                                  <a:cubicBezTo>
                                    <a:pt x="557" y="497"/>
                                    <a:pt x="557" y="497"/>
                                    <a:pt x="557" y="497"/>
                                  </a:cubicBezTo>
                                  <a:cubicBezTo>
                                    <a:pt x="602" y="475"/>
                                    <a:pt x="602" y="475"/>
                                    <a:pt x="602" y="475"/>
                                  </a:cubicBezTo>
                                  <a:cubicBezTo>
                                    <a:pt x="598" y="466"/>
                                    <a:pt x="598" y="466"/>
                                    <a:pt x="598" y="466"/>
                                  </a:cubicBezTo>
                                  <a:cubicBezTo>
                                    <a:pt x="619" y="445"/>
                                    <a:pt x="619" y="445"/>
                                    <a:pt x="619" y="445"/>
                                  </a:cubicBezTo>
                                  <a:cubicBezTo>
                                    <a:pt x="640" y="424"/>
                                    <a:pt x="640" y="424"/>
                                    <a:pt x="640" y="424"/>
                                  </a:cubicBezTo>
                                  <a:cubicBezTo>
                                    <a:pt x="598" y="403"/>
                                    <a:pt x="598" y="403"/>
                                    <a:pt x="598" y="403"/>
                                  </a:cubicBezTo>
                                  <a:cubicBezTo>
                                    <a:pt x="555" y="382"/>
                                    <a:pt x="555" y="382"/>
                                    <a:pt x="555" y="382"/>
                                  </a:cubicBezTo>
                                  <a:cubicBezTo>
                                    <a:pt x="598" y="361"/>
                                    <a:pt x="598" y="361"/>
                                    <a:pt x="598" y="361"/>
                                  </a:cubicBezTo>
                                  <a:cubicBezTo>
                                    <a:pt x="598" y="341"/>
                                    <a:pt x="598" y="341"/>
                                    <a:pt x="598" y="341"/>
                                  </a:cubicBezTo>
                                  <a:cubicBezTo>
                                    <a:pt x="576" y="341"/>
                                    <a:pt x="576" y="341"/>
                                    <a:pt x="576" y="341"/>
                                  </a:cubicBezTo>
                                  <a:cubicBezTo>
                                    <a:pt x="555" y="341"/>
                                    <a:pt x="555" y="341"/>
                                    <a:pt x="555" y="341"/>
                                  </a:cubicBezTo>
                                  <a:cubicBezTo>
                                    <a:pt x="534" y="361"/>
                                    <a:pt x="534" y="361"/>
                                    <a:pt x="534" y="361"/>
                                  </a:cubicBezTo>
                                  <a:cubicBezTo>
                                    <a:pt x="513" y="361"/>
                                    <a:pt x="513" y="361"/>
                                    <a:pt x="513" y="361"/>
                                  </a:cubicBezTo>
                                  <a:cubicBezTo>
                                    <a:pt x="471" y="320"/>
                                    <a:pt x="471" y="320"/>
                                    <a:pt x="471" y="320"/>
                                  </a:cubicBezTo>
                                  <a:cubicBezTo>
                                    <a:pt x="450" y="299"/>
                                    <a:pt x="450" y="299"/>
                                    <a:pt x="450" y="299"/>
                                  </a:cubicBezTo>
                                  <a:cubicBezTo>
                                    <a:pt x="429" y="299"/>
                                    <a:pt x="429" y="299"/>
                                    <a:pt x="429" y="299"/>
                                  </a:cubicBezTo>
                                  <a:cubicBezTo>
                                    <a:pt x="408" y="299"/>
                                    <a:pt x="408" y="299"/>
                                    <a:pt x="408" y="299"/>
                                  </a:cubicBezTo>
                                  <a:cubicBezTo>
                                    <a:pt x="387" y="299"/>
                                    <a:pt x="387" y="299"/>
                                    <a:pt x="387" y="299"/>
                                  </a:cubicBezTo>
                                  <a:cubicBezTo>
                                    <a:pt x="345" y="257"/>
                                    <a:pt x="345" y="257"/>
                                    <a:pt x="345" y="257"/>
                                  </a:cubicBezTo>
                                  <a:cubicBezTo>
                                    <a:pt x="366" y="236"/>
                                    <a:pt x="366" y="236"/>
                                    <a:pt x="366" y="236"/>
                                  </a:cubicBezTo>
                                  <a:cubicBezTo>
                                    <a:pt x="366" y="215"/>
                                    <a:pt x="366" y="215"/>
                                    <a:pt x="366" y="215"/>
                                  </a:cubicBezTo>
                                  <a:cubicBezTo>
                                    <a:pt x="324" y="173"/>
                                    <a:pt x="324" y="173"/>
                                    <a:pt x="324" y="173"/>
                                  </a:cubicBezTo>
                                  <a:cubicBezTo>
                                    <a:pt x="303" y="153"/>
                                    <a:pt x="303" y="153"/>
                                    <a:pt x="303" y="153"/>
                                  </a:cubicBezTo>
                                  <a:cubicBezTo>
                                    <a:pt x="282" y="132"/>
                                    <a:pt x="282" y="132"/>
                                    <a:pt x="282" y="132"/>
                                  </a:cubicBezTo>
                                  <a:cubicBezTo>
                                    <a:pt x="261" y="111"/>
                                    <a:pt x="261" y="111"/>
                                    <a:pt x="261" y="111"/>
                                  </a:cubicBezTo>
                                  <a:cubicBezTo>
                                    <a:pt x="240" y="111"/>
                                    <a:pt x="240" y="111"/>
                                    <a:pt x="240" y="111"/>
                                  </a:cubicBezTo>
                                  <a:cubicBezTo>
                                    <a:pt x="219" y="90"/>
                                    <a:pt x="219" y="90"/>
                                    <a:pt x="219" y="90"/>
                                  </a:cubicBezTo>
                                  <a:cubicBezTo>
                                    <a:pt x="219" y="69"/>
                                    <a:pt x="219" y="69"/>
                                    <a:pt x="219" y="69"/>
                                  </a:cubicBezTo>
                                  <a:cubicBezTo>
                                    <a:pt x="198" y="48"/>
                                    <a:pt x="198" y="48"/>
                                    <a:pt x="198" y="48"/>
                                  </a:cubicBezTo>
                                  <a:cubicBezTo>
                                    <a:pt x="176" y="27"/>
                                    <a:pt x="176" y="27"/>
                                    <a:pt x="176" y="27"/>
                                  </a:cubicBezTo>
                                  <a:cubicBezTo>
                                    <a:pt x="167" y="9"/>
                                    <a:pt x="167" y="9"/>
                                    <a:pt x="167" y="9"/>
                                  </a:cubicBezTo>
                                  <a:cubicBezTo>
                                    <a:pt x="163" y="0"/>
                                    <a:pt x="163" y="0"/>
                                    <a:pt x="163" y="0"/>
                                  </a:cubicBezTo>
                                  <a:cubicBezTo>
                                    <a:pt x="146" y="8"/>
                                    <a:pt x="146" y="8"/>
                                    <a:pt x="146" y="8"/>
                                  </a:cubicBezTo>
                                  <a:cubicBezTo>
                                    <a:pt x="93" y="8"/>
                                    <a:pt x="93" y="8"/>
                                    <a:pt x="93" y="8"/>
                                  </a:cubicBezTo>
                                  <a:cubicBezTo>
                                    <a:pt x="72" y="35"/>
                                    <a:pt x="72" y="35"/>
                                    <a:pt x="72" y="35"/>
                                  </a:cubicBezTo>
                                  <a:cubicBezTo>
                                    <a:pt x="37" y="35"/>
                                    <a:pt x="37" y="35"/>
                                    <a:pt x="37" y="35"/>
                                  </a:cubicBezTo>
                                  <a:cubicBezTo>
                                    <a:pt x="37" y="35"/>
                                    <a:pt x="32" y="59"/>
                                    <a:pt x="18" y="59"/>
                                  </a:cubicBezTo>
                                  <a:cubicBezTo>
                                    <a:pt x="5" y="59"/>
                                    <a:pt x="0" y="72"/>
                                    <a:pt x="0" y="72"/>
                                  </a:cubicBezTo>
                                  <a:cubicBezTo>
                                    <a:pt x="26" y="131"/>
                                    <a:pt x="26" y="131"/>
                                    <a:pt x="26" y="131"/>
                                  </a:cubicBezTo>
                                  <a:cubicBezTo>
                                    <a:pt x="0" y="147"/>
                                    <a:pt x="0" y="147"/>
                                    <a:pt x="0" y="147"/>
                                  </a:cubicBezTo>
                                  <a:cubicBezTo>
                                    <a:pt x="85" y="216"/>
                                    <a:pt x="85" y="216"/>
                                    <a:pt x="85" y="216"/>
                                  </a:cubicBezTo>
                                  <a:cubicBezTo>
                                    <a:pt x="37" y="238"/>
                                    <a:pt x="37" y="238"/>
                                    <a:pt x="37" y="238"/>
                                  </a:cubicBezTo>
                                  <a:cubicBezTo>
                                    <a:pt x="40" y="283"/>
                                    <a:pt x="40" y="283"/>
                                    <a:pt x="40" y="283"/>
                                  </a:cubicBezTo>
                                  <a:cubicBezTo>
                                    <a:pt x="73" y="302"/>
                                    <a:pt x="73" y="302"/>
                                    <a:pt x="73" y="302"/>
                                  </a:cubicBezTo>
                                  <a:cubicBezTo>
                                    <a:pt x="40" y="382"/>
                                    <a:pt x="40" y="382"/>
                                    <a:pt x="40" y="382"/>
                                  </a:cubicBezTo>
                                  <a:cubicBezTo>
                                    <a:pt x="53" y="427"/>
                                    <a:pt x="53" y="427"/>
                                    <a:pt x="53" y="427"/>
                                  </a:cubicBezTo>
                                  <a:cubicBezTo>
                                    <a:pt x="73" y="427"/>
                                    <a:pt x="73" y="427"/>
                                    <a:pt x="73" y="427"/>
                                  </a:cubicBezTo>
                                  <a:cubicBezTo>
                                    <a:pt x="120" y="478"/>
                                    <a:pt x="120" y="478"/>
                                    <a:pt x="120" y="478"/>
                                  </a:cubicBezTo>
                                  <a:cubicBezTo>
                                    <a:pt x="98" y="497"/>
                                    <a:pt x="98" y="497"/>
                                    <a:pt x="98" y="497"/>
                                  </a:cubicBezTo>
                                  <a:cubicBezTo>
                                    <a:pt x="73" y="497"/>
                                    <a:pt x="73" y="497"/>
                                    <a:pt x="73" y="497"/>
                                  </a:cubicBezTo>
                                  <a:cubicBezTo>
                                    <a:pt x="114" y="566"/>
                                    <a:pt x="114" y="566"/>
                                    <a:pt x="114" y="566"/>
                                  </a:cubicBezTo>
                                  <a:cubicBezTo>
                                    <a:pt x="90" y="592"/>
                                    <a:pt x="90" y="592"/>
                                    <a:pt x="90" y="592"/>
                                  </a:cubicBezTo>
                                  <a:cubicBezTo>
                                    <a:pt x="73" y="592"/>
                                    <a:pt x="73" y="592"/>
                                    <a:pt x="73" y="592"/>
                                  </a:cubicBezTo>
                                  <a:cubicBezTo>
                                    <a:pt x="64" y="592"/>
                                    <a:pt x="64" y="592"/>
                                    <a:pt x="64" y="592"/>
                                  </a:cubicBezTo>
                                  <a:cubicBezTo>
                                    <a:pt x="112" y="654"/>
                                    <a:pt x="112" y="654"/>
                                    <a:pt x="112" y="654"/>
                                  </a:cubicBezTo>
                                  <a:cubicBezTo>
                                    <a:pt x="162" y="680"/>
                                    <a:pt x="162" y="680"/>
                                    <a:pt x="162" y="680"/>
                                  </a:cubicBezTo>
                                  <a:cubicBezTo>
                                    <a:pt x="229" y="728"/>
                                    <a:pt x="229" y="728"/>
                                    <a:pt x="229" y="728"/>
                                  </a:cubicBezTo>
                                  <a:cubicBezTo>
                                    <a:pt x="229" y="757"/>
                                    <a:pt x="229" y="757"/>
                                    <a:pt x="229" y="757"/>
                                  </a:cubicBezTo>
                                  <a:cubicBezTo>
                                    <a:pt x="272" y="715"/>
                                    <a:pt x="272" y="715"/>
                                    <a:pt x="272" y="715"/>
                                  </a:cubicBezTo>
                                  <a:cubicBezTo>
                                    <a:pt x="293" y="654"/>
                                    <a:pt x="293" y="654"/>
                                    <a:pt x="293" y="654"/>
                                  </a:cubicBezTo>
                                  <a:cubicBezTo>
                                    <a:pt x="333" y="691"/>
                                    <a:pt x="333" y="691"/>
                                    <a:pt x="333" y="691"/>
                                  </a:cubicBezTo>
                                  <a:cubicBezTo>
                                    <a:pt x="410" y="757"/>
                                    <a:pt x="410" y="757"/>
                                    <a:pt x="410" y="757"/>
                                  </a:cubicBezTo>
                                  <a:cubicBezTo>
                                    <a:pt x="456" y="795"/>
                                    <a:pt x="456" y="795"/>
                                    <a:pt x="456" y="795"/>
                                  </a:cubicBezTo>
                                  <a:cubicBezTo>
                                    <a:pt x="424" y="862"/>
                                    <a:pt x="424" y="862"/>
                                    <a:pt x="424" y="862"/>
                                  </a:cubicBezTo>
                                  <a:cubicBezTo>
                                    <a:pt x="546" y="846"/>
                                    <a:pt x="546" y="846"/>
                                    <a:pt x="546" y="846"/>
                                  </a:cubicBezTo>
                                  <a:cubicBezTo>
                                    <a:pt x="562" y="862"/>
                                    <a:pt x="562" y="862"/>
                                    <a:pt x="562" y="862"/>
                                  </a:cubicBezTo>
                                  <a:cubicBezTo>
                                    <a:pt x="586" y="827"/>
                                    <a:pt x="586" y="827"/>
                                    <a:pt x="586" y="827"/>
                                  </a:cubicBezTo>
                                  <a:cubicBezTo>
                                    <a:pt x="568" y="757"/>
                                    <a:pt x="568" y="757"/>
                                    <a:pt x="568" y="757"/>
                                  </a:cubicBezTo>
                                  <a:cubicBezTo>
                                    <a:pt x="618" y="739"/>
                                    <a:pt x="618" y="739"/>
                                    <a:pt x="618" y="739"/>
                                  </a:cubicBezTo>
                                  <a:lnTo>
                                    <a:pt x="644" y="700"/>
                                  </a:lnTo>
                                  <a:close/>
                                </a:path>
                              </a:pathLst>
                            </a:custGeom>
                            <a:grpFill/>
                            <a:ln>
                              <a:solidFill>
                                <a:schemeClr val="tx1"/>
                              </a:solid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75" name="Luxembourg"/>
                            <p:cNvSpPr>
                              <a:spLocks/>
                            </p:cNvSpPr>
                            <p:nvPr/>
                          </p:nvSpPr>
                          <p:spPr bwMode="auto">
                            <a:xfrm>
                              <a:off x="5936362" y="1879582"/>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dirty="0">
                                <a:solidFill>
                                  <a:srgbClr val="363535">
                                    <a:alpha val="99000"/>
                                  </a:srgbClr>
                                </a:solidFill>
                                <a:latin typeface="Segoe UI"/>
                              </a:endParaRPr>
                            </a:p>
                          </p:txBody>
                        </p:sp>
                        <p:grpSp>
                          <p:nvGrpSpPr>
                            <p:cNvPr id="1034" name="APOLLO"/>
                            <p:cNvGrpSpPr/>
                            <p:nvPr/>
                          </p:nvGrpSpPr>
                          <p:grpSpPr>
                            <a:xfrm>
                              <a:off x="2857040" y="1549591"/>
                              <a:ext cx="6995071" cy="3431575"/>
                              <a:chOff x="2857040" y="1549591"/>
                              <a:chExt cx="6995071" cy="3431575"/>
                            </a:xfrm>
                            <a:grpFill/>
                          </p:grpSpPr>
                          <p:sp>
                            <p:nvSpPr>
                              <p:cNvPr id="644" name="Albania"/>
                              <p:cNvSpPr>
                                <a:spLocks/>
                              </p:cNvSpPr>
                              <p:nvPr/>
                            </p:nvSpPr>
                            <p:spPr bwMode="auto">
                              <a:xfrm>
                                <a:off x="6340352" y="2112455"/>
                                <a:ext cx="54678" cy="94080"/>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59" name="Bosnia and Herzegovina"/>
                              <p:cNvSpPr>
                                <a:spLocks/>
                              </p:cNvSpPr>
                              <p:nvPr/>
                            </p:nvSpPr>
                            <p:spPr bwMode="auto">
                              <a:xfrm>
                                <a:off x="6268056" y="2025847"/>
                                <a:ext cx="90722" cy="88105"/>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grpFill/>
                              <a:ln w="9"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92" name="Djibouti"/>
                              <p:cNvSpPr/>
                              <p:nvPr/>
                            </p:nvSpPr>
                            <p:spPr bwMode="auto">
                              <a:xfrm>
                                <a:off x="7127884" y="3187260"/>
                                <a:ext cx="54677" cy="67086"/>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grp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a:ea typeface="Segoe UI" pitchFamily="34" charset="0"/>
                                  <a:cs typeface="Segoe UI" pitchFamily="34" charset="0"/>
                                </a:endParaRPr>
                              </a:p>
                            </p:txBody>
                          </p:sp>
                          <p:sp>
                            <p:nvSpPr>
                              <p:cNvPr id="695" name="Equatorial Guinea"/>
                              <p:cNvSpPr>
                                <a:spLocks/>
                              </p:cNvSpPr>
                              <p:nvPr/>
                            </p:nvSpPr>
                            <p:spPr bwMode="auto">
                              <a:xfrm>
                                <a:off x="6079114" y="3601180"/>
                                <a:ext cx="69866" cy="45523"/>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700" name="Faroe Islands"/>
                              <p:cNvGrpSpPr/>
                              <p:nvPr/>
                            </p:nvGrpSpPr>
                            <p:grpSpPr>
                              <a:xfrm>
                                <a:off x="5562300" y="1551091"/>
                                <a:ext cx="31823" cy="21631"/>
                                <a:chOff x="5093520" y="2991541"/>
                                <a:chExt cx="31823" cy="21631"/>
                              </a:xfrm>
                              <a:grpFill/>
                            </p:grpSpPr>
                            <p:sp>
                              <p:nvSpPr>
                                <p:cNvPr id="701" name="Faroe Islands"/>
                                <p:cNvSpPr>
                                  <a:spLocks/>
                                </p:cNvSpPr>
                                <p:nvPr/>
                              </p:nvSpPr>
                              <p:spPr bwMode="auto">
                                <a:xfrm>
                                  <a:off x="5110155" y="3001033"/>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02" name="Faroe Islands"/>
                                <p:cNvSpPr>
                                  <a:spLocks/>
                                </p:cNvSpPr>
                                <p:nvPr/>
                              </p:nvSpPr>
                              <p:spPr bwMode="auto">
                                <a:xfrm>
                                  <a:off x="5093520" y="2991541"/>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712" name="Gambia"/>
                              <p:cNvSpPr>
                                <a:spLocks/>
                              </p:cNvSpPr>
                              <p:nvPr/>
                            </p:nvSpPr>
                            <p:spPr bwMode="auto">
                              <a:xfrm>
                                <a:off x="5258967" y="3154212"/>
                                <a:ext cx="94167" cy="27314"/>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46" name="Guinea-Bissau"/>
                              <p:cNvSpPr>
                                <a:spLocks/>
                              </p:cNvSpPr>
                              <p:nvPr/>
                            </p:nvSpPr>
                            <p:spPr bwMode="auto">
                              <a:xfrm>
                                <a:off x="5261989" y="3196684"/>
                                <a:ext cx="82017" cy="57662"/>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1" name="El Salvador"/>
                              <p:cNvSpPr>
                                <a:spLocks/>
                              </p:cNvSpPr>
                              <p:nvPr/>
                            </p:nvSpPr>
                            <p:spPr bwMode="auto">
                              <a:xfrm>
                                <a:off x="2910220" y="3135987"/>
                                <a:ext cx="78979" cy="42488"/>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9" name="Armenia"/>
                              <p:cNvSpPr>
                                <a:spLocks/>
                              </p:cNvSpPr>
                              <p:nvPr/>
                            </p:nvSpPr>
                            <p:spPr bwMode="auto">
                              <a:xfrm>
                                <a:off x="7057236" y="2148427"/>
                                <a:ext cx="112393" cy="72836"/>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3" name="Botswana &amp; Zimbabwe"/>
                              <p:cNvSpPr>
                                <a:spLocks/>
                              </p:cNvSpPr>
                              <p:nvPr/>
                            </p:nvSpPr>
                            <p:spPr bwMode="auto">
                              <a:xfrm>
                                <a:off x="6486159" y="4009942"/>
                                <a:ext cx="379705" cy="373285"/>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4" name="Burkina Faso"/>
                              <p:cNvSpPr>
                                <a:spLocks/>
                              </p:cNvSpPr>
                              <p:nvPr/>
                            </p:nvSpPr>
                            <p:spPr bwMode="auto">
                              <a:xfrm>
                                <a:off x="5614356" y="3108674"/>
                                <a:ext cx="243012" cy="203334"/>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5" name="Burundi"/>
                              <p:cNvSpPr>
                                <a:spLocks/>
                              </p:cNvSpPr>
                              <p:nvPr/>
                            </p:nvSpPr>
                            <p:spPr bwMode="auto">
                              <a:xfrm>
                                <a:off x="6723095" y="3776336"/>
                                <a:ext cx="63791" cy="91045"/>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0" name="Central African Republic"/>
                              <p:cNvSpPr>
                                <a:spLocks/>
                              </p:cNvSpPr>
                              <p:nvPr/>
                            </p:nvSpPr>
                            <p:spPr bwMode="auto">
                              <a:xfrm>
                                <a:off x="6243147" y="3248276"/>
                                <a:ext cx="425270" cy="336867"/>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2" name="Congo"/>
                              <p:cNvSpPr>
                                <a:spLocks/>
                              </p:cNvSpPr>
                              <p:nvPr/>
                            </p:nvSpPr>
                            <p:spPr bwMode="auto">
                              <a:xfrm>
                                <a:off x="6133905" y="3536584"/>
                                <a:ext cx="252124" cy="339901"/>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0" name="Honduras"/>
                              <p:cNvSpPr>
                                <a:spLocks/>
                              </p:cNvSpPr>
                              <p:nvPr/>
                            </p:nvSpPr>
                            <p:spPr bwMode="auto">
                              <a:xfrm>
                                <a:off x="2938194" y="3069221"/>
                                <a:ext cx="206560" cy="115324"/>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6" name="Sierra Leone Liberia"/>
                              <p:cNvSpPr>
                                <a:spLocks/>
                              </p:cNvSpPr>
                              <p:nvPr/>
                            </p:nvSpPr>
                            <p:spPr bwMode="auto">
                              <a:xfrm>
                                <a:off x="5413872" y="3357529"/>
                                <a:ext cx="136694" cy="151742"/>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1" name="Macedonia (FYROM)"/>
                              <p:cNvSpPr>
                                <a:spLocks/>
                              </p:cNvSpPr>
                              <p:nvPr/>
                            </p:nvSpPr>
                            <p:spPr bwMode="auto">
                              <a:xfrm>
                                <a:off x="6373067" y="2104728"/>
                                <a:ext cx="85026" cy="63730"/>
                              </a:xfrm>
                              <a:custGeom>
                                <a:avLst/>
                                <a:gdLst>
                                  <a:gd name="T0" fmla="*/ 78 w 1066"/>
                                  <a:gd name="T1" fmla="*/ 577 h 799"/>
                                  <a:gd name="T2" fmla="*/ 123 w 1066"/>
                                  <a:gd name="T3" fmla="*/ 667 h 799"/>
                                  <a:gd name="T4" fmla="*/ 168 w 1066"/>
                                  <a:gd name="T5" fmla="*/ 799 h 799"/>
                                  <a:gd name="T6" fmla="*/ 258 w 1066"/>
                                  <a:gd name="T7" fmla="*/ 712 h 799"/>
                                  <a:gd name="T8" fmla="*/ 348 w 1066"/>
                                  <a:gd name="T9" fmla="*/ 712 h 799"/>
                                  <a:gd name="T10" fmla="*/ 527 w 1066"/>
                                  <a:gd name="T11" fmla="*/ 712 h 799"/>
                                  <a:gd name="T12" fmla="*/ 617 w 1066"/>
                                  <a:gd name="T13" fmla="*/ 712 h 799"/>
                                  <a:gd name="T14" fmla="*/ 707 w 1066"/>
                                  <a:gd name="T15" fmla="*/ 622 h 799"/>
                                  <a:gd name="T16" fmla="*/ 752 w 1066"/>
                                  <a:gd name="T17" fmla="*/ 532 h 799"/>
                                  <a:gd name="T18" fmla="*/ 796 w 1066"/>
                                  <a:gd name="T19" fmla="*/ 532 h 799"/>
                                  <a:gd name="T20" fmla="*/ 841 w 1066"/>
                                  <a:gd name="T21" fmla="*/ 532 h 799"/>
                                  <a:gd name="T22" fmla="*/ 931 w 1066"/>
                                  <a:gd name="T23" fmla="*/ 577 h 799"/>
                                  <a:gd name="T24" fmla="*/ 976 w 1066"/>
                                  <a:gd name="T25" fmla="*/ 577 h 799"/>
                                  <a:gd name="T26" fmla="*/ 976 w 1066"/>
                                  <a:gd name="T27" fmla="*/ 532 h 799"/>
                                  <a:gd name="T28" fmla="*/ 1021 w 1066"/>
                                  <a:gd name="T29" fmla="*/ 489 h 799"/>
                                  <a:gd name="T30" fmla="*/ 1066 w 1066"/>
                                  <a:gd name="T31" fmla="*/ 445 h 799"/>
                                  <a:gd name="T32" fmla="*/ 1066 w 1066"/>
                                  <a:gd name="T33" fmla="*/ 355 h 799"/>
                                  <a:gd name="T34" fmla="*/ 1021 w 1066"/>
                                  <a:gd name="T35" fmla="*/ 222 h 799"/>
                                  <a:gd name="T36" fmla="*/ 841 w 1066"/>
                                  <a:gd name="T37" fmla="*/ 88 h 799"/>
                                  <a:gd name="T38" fmla="*/ 752 w 1066"/>
                                  <a:gd name="T39" fmla="*/ 45 h 799"/>
                                  <a:gd name="T40" fmla="*/ 707 w 1066"/>
                                  <a:gd name="T41" fmla="*/ 0 h 799"/>
                                  <a:gd name="T42" fmla="*/ 610 w 1066"/>
                                  <a:gd name="T43" fmla="*/ 38 h 799"/>
                                  <a:gd name="T44" fmla="*/ 340 w 1066"/>
                                  <a:gd name="T45" fmla="*/ 95 h 799"/>
                                  <a:gd name="T46" fmla="*/ 307 w 1066"/>
                                  <a:gd name="T47" fmla="*/ 152 h 799"/>
                                  <a:gd name="T48" fmla="*/ 251 w 1066"/>
                                  <a:gd name="T49" fmla="*/ 95 h 799"/>
                                  <a:gd name="T50" fmla="*/ 57 w 1066"/>
                                  <a:gd name="T51" fmla="*/ 201 h 799"/>
                                  <a:gd name="T52" fmla="*/ 0 w 1066"/>
                                  <a:gd name="T53" fmla="*/ 428 h 799"/>
                                  <a:gd name="T54" fmla="*/ 31 w 1066"/>
                                  <a:gd name="T55" fmla="*/ 525 h 799"/>
                                  <a:gd name="T56" fmla="*/ 0 w 1066"/>
                                  <a:gd name="T57" fmla="*/ 525 h 799"/>
                                  <a:gd name="T58" fmla="*/ 78 w 1066"/>
                                  <a:gd name="T59" fmla="*/ 577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 h="799">
                                    <a:moveTo>
                                      <a:pt x="78" y="577"/>
                                    </a:moveTo>
                                    <a:lnTo>
                                      <a:pt x="123" y="667"/>
                                    </a:lnTo>
                                    <a:lnTo>
                                      <a:pt x="168" y="799"/>
                                    </a:lnTo>
                                    <a:lnTo>
                                      <a:pt x="258" y="712"/>
                                    </a:lnTo>
                                    <a:lnTo>
                                      <a:pt x="348" y="712"/>
                                    </a:lnTo>
                                    <a:lnTo>
                                      <a:pt x="527" y="712"/>
                                    </a:lnTo>
                                    <a:lnTo>
                                      <a:pt x="617" y="712"/>
                                    </a:lnTo>
                                    <a:lnTo>
                                      <a:pt x="707" y="622"/>
                                    </a:lnTo>
                                    <a:lnTo>
                                      <a:pt x="752" y="532"/>
                                    </a:lnTo>
                                    <a:lnTo>
                                      <a:pt x="796" y="532"/>
                                    </a:lnTo>
                                    <a:lnTo>
                                      <a:pt x="841" y="532"/>
                                    </a:lnTo>
                                    <a:lnTo>
                                      <a:pt x="931" y="577"/>
                                    </a:lnTo>
                                    <a:lnTo>
                                      <a:pt x="976" y="577"/>
                                    </a:lnTo>
                                    <a:lnTo>
                                      <a:pt x="976" y="532"/>
                                    </a:lnTo>
                                    <a:lnTo>
                                      <a:pt x="1021" y="489"/>
                                    </a:lnTo>
                                    <a:lnTo>
                                      <a:pt x="1066" y="445"/>
                                    </a:lnTo>
                                    <a:lnTo>
                                      <a:pt x="1066" y="355"/>
                                    </a:lnTo>
                                    <a:lnTo>
                                      <a:pt x="1021" y="222"/>
                                    </a:lnTo>
                                    <a:lnTo>
                                      <a:pt x="841" y="88"/>
                                    </a:lnTo>
                                    <a:lnTo>
                                      <a:pt x="752" y="45"/>
                                    </a:lnTo>
                                    <a:lnTo>
                                      <a:pt x="707" y="0"/>
                                    </a:lnTo>
                                    <a:lnTo>
                                      <a:pt x="610" y="38"/>
                                    </a:lnTo>
                                    <a:lnTo>
                                      <a:pt x="340" y="95"/>
                                    </a:lnTo>
                                    <a:lnTo>
                                      <a:pt x="307" y="152"/>
                                    </a:lnTo>
                                    <a:lnTo>
                                      <a:pt x="251" y="95"/>
                                    </a:lnTo>
                                    <a:lnTo>
                                      <a:pt x="57" y="201"/>
                                    </a:lnTo>
                                    <a:lnTo>
                                      <a:pt x="0" y="428"/>
                                    </a:lnTo>
                                    <a:lnTo>
                                      <a:pt x="31" y="525"/>
                                    </a:lnTo>
                                    <a:lnTo>
                                      <a:pt x="0" y="525"/>
                                    </a:lnTo>
                                    <a:lnTo>
                                      <a:pt x="78" y="577"/>
                                    </a:lnTo>
                                    <a:close/>
                                  </a:path>
                                </a:pathLst>
                              </a:custGeom>
                              <a:grpFill/>
                              <a:ln w="9525">
                                <a:solidFill>
                                  <a:schemeClr val="tx1"/>
                                </a:solidFill>
                                <a:round/>
                                <a:headEnd/>
                                <a:tailEnd/>
                              </a:ln>
                              <a:extLst/>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05" name="Malawi"/>
                              <p:cNvSpPr>
                                <a:spLocks/>
                              </p:cNvSpPr>
                              <p:nvPr/>
                            </p:nvSpPr>
                            <p:spPr bwMode="auto">
                              <a:xfrm>
                                <a:off x="6826374" y="4064646"/>
                                <a:ext cx="106317" cy="288309"/>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22" name="Malta"/>
                              <p:cNvSpPr>
                                <a:spLocks/>
                              </p:cNvSpPr>
                              <p:nvPr/>
                            </p:nvSpPr>
                            <p:spPr bwMode="auto">
                              <a:xfrm>
                                <a:off x="6188313" y="2322990"/>
                                <a:ext cx="18226"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70" name="Rwanda"/>
                              <p:cNvSpPr>
                                <a:spLocks/>
                              </p:cNvSpPr>
                              <p:nvPr/>
                            </p:nvSpPr>
                            <p:spPr bwMode="auto">
                              <a:xfrm>
                                <a:off x="6720057" y="3715640"/>
                                <a:ext cx="78979" cy="78906"/>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56" name="Benin"/>
                              <p:cNvSpPr>
                                <a:spLocks/>
                              </p:cNvSpPr>
                              <p:nvPr/>
                            </p:nvSpPr>
                            <p:spPr bwMode="auto">
                              <a:xfrm>
                                <a:off x="5805727" y="3208822"/>
                                <a:ext cx="103279" cy="242787"/>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11" name="Swaziland"/>
                              <p:cNvSpPr>
                                <a:spLocks/>
                              </p:cNvSpPr>
                              <p:nvPr/>
                            </p:nvSpPr>
                            <p:spPr bwMode="auto">
                              <a:xfrm>
                                <a:off x="6731791" y="4677981"/>
                                <a:ext cx="45565" cy="60697"/>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12" name="Tajikistan"/>
                              <p:cNvSpPr>
                                <a:spLocks/>
                              </p:cNvSpPr>
                              <p:nvPr/>
                            </p:nvSpPr>
                            <p:spPr bwMode="auto">
                              <a:xfrm>
                                <a:off x="7757205" y="2170910"/>
                                <a:ext cx="227824" cy="112289"/>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26" name="Tunisia"/>
                              <p:cNvSpPr>
                                <a:spLocks/>
                              </p:cNvSpPr>
                              <p:nvPr/>
                            </p:nvSpPr>
                            <p:spPr bwMode="auto">
                              <a:xfrm>
                                <a:off x="5993419" y="2274095"/>
                                <a:ext cx="127581" cy="257961"/>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1029" name="Apollo"/>
                              <p:cNvGrpSpPr/>
                              <p:nvPr/>
                            </p:nvGrpSpPr>
                            <p:grpSpPr>
                              <a:xfrm>
                                <a:off x="2857040" y="1549591"/>
                                <a:ext cx="6995071" cy="3431575"/>
                                <a:chOff x="2857040" y="1549591"/>
                                <a:chExt cx="6995071" cy="3431575"/>
                              </a:xfrm>
                              <a:grpFill/>
                            </p:grpSpPr>
                            <p:grpSp>
                              <p:nvGrpSpPr>
                                <p:cNvPr id="696" name="Faroe Islands"/>
                                <p:cNvGrpSpPr/>
                                <p:nvPr/>
                              </p:nvGrpSpPr>
                              <p:grpSpPr>
                                <a:xfrm>
                                  <a:off x="5560800" y="1549591"/>
                                  <a:ext cx="31823" cy="21631"/>
                                  <a:chOff x="5093520" y="2991541"/>
                                  <a:chExt cx="31823" cy="21631"/>
                                </a:xfrm>
                                <a:grpFill/>
                              </p:grpSpPr>
                              <p:sp>
                                <p:nvSpPr>
                                  <p:cNvPr id="697" name="Faroe Islands"/>
                                  <p:cNvSpPr>
                                    <a:spLocks/>
                                  </p:cNvSpPr>
                                  <p:nvPr/>
                                </p:nvSpPr>
                                <p:spPr bwMode="auto">
                                  <a:xfrm>
                                    <a:off x="5110155" y="3001033"/>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99" name="Faroe Islands"/>
                                  <p:cNvSpPr>
                                    <a:spLocks/>
                                  </p:cNvSpPr>
                                  <p:nvPr/>
                                </p:nvSpPr>
                                <p:spPr bwMode="auto">
                                  <a:xfrm>
                                    <a:off x="5093520" y="2991541"/>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685" name="Cyprus"/>
                                <p:cNvSpPr>
                                  <a:spLocks/>
                                </p:cNvSpPr>
                                <p:nvPr/>
                              </p:nvSpPr>
                              <p:spPr bwMode="auto">
                                <a:xfrm>
                                  <a:off x="6806185" y="2335161"/>
                                  <a:ext cx="27432" cy="9144"/>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41" name="Yemen"/>
                                <p:cNvSpPr>
                                  <a:spLocks/>
                                </p:cNvSpPr>
                                <p:nvPr/>
                              </p:nvSpPr>
                              <p:spPr bwMode="auto">
                                <a:xfrm>
                                  <a:off x="7148365" y="2963002"/>
                                  <a:ext cx="337179" cy="230647"/>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42" name="Andora"/>
                                <p:cNvSpPr>
                                  <a:spLocks/>
                                </p:cNvSpPr>
                                <p:nvPr/>
                              </p:nvSpPr>
                              <p:spPr bwMode="auto">
                                <a:xfrm>
                                  <a:off x="5804956" y="2101541"/>
                                  <a:ext cx="18226"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43" name="belize"/>
                                <p:cNvSpPr>
                                  <a:spLocks/>
                                </p:cNvSpPr>
                                <p:nvPr/>
                              </p:nvSpPr>
                              <p:spPr bwMode="auto">
                                <a:xfrm>
                                  <a:off x="2957938" y="2981211"/>
                                  <a:ext cx="51640" cy="88010"/>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49" name="Azerbaijan"/>
                                <p:cNvSpPr>
                                  <a:spLocks/>
                                </p:cNvSpPr>
                                <p:nvPr/>
                              </p:nvSpPr>
                              <p:spPr bwMode="auto">
                                <a:xfrm>
                                  <a:off x="7101219" y="2125388"/>
                                  <a:ext cx="154920" cy="124428"/>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51" name="Bahamas"/>
                                <p:cNvSpPr>
                                  <a:spLocks/>
                                </p:cNvSpPr>
                                <p:nvPr/>
                              </p:nvSpPr>
                              <p:spPr bwMode="auto">
                                <a:xfrm rot="9136277">
                                  <a:off x="3363739" y="2744850"/>
                                  <a:ext cx="18288" cy="33383"/>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54" name="Bhutan"/>
                                <p:cNvSpPr>
                                  <a:spLocks/>
                                </p:cNvSpPr>
                                <p:nvPr/>
                              </p:nvSpPr>
                              <p:spPr bwMode="auto">
                                <a:xfrm>
                                  <a:off x="8524415" y="2589717"/>
                                  <a:ext cx="103279" cy="48557"/>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61" name="Brunei"/>
                                <p:cNvSpPr>
                                  <a:spLocks/>
                                </p:cNvSpPr>
                                <p:nvPr/>
                              </p:nvSpPr>
                              <p:spPr bwMode="auto">
                                <a:xfrm>
                                  <a:off x="9432670" y="3463748"/>
                                  <a:ext cx="45565" cy="42488"/>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11" name="Gabon"/>
                                <p:cNvSpPr>
                                  <a:spLocks/>
                                </p:cNvSpPr>
                                <p:nvPr/>
                              </p:nvSpPr>
                              <p:spPr bwMode="auto">
                                <a:xfrm>
                                  <a:off x="6060139" y="3592728"/>
                                  <a:ext cx="197447" cy="239752"/>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13" name="Geogia"/>
                                <p:cNvSpPr>
                                  <a:spLocks/>
                                </p:cNvSpPr>
                                <p:nvPr/>
                              </p:nvSpPr>
                              <p:spPr bwMode="auto">
                                <a:xfrm>
                                  <a:off x="6902827" y="2058621"/>
                                  <a:ext cx="233898" cy="91045"/>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48" name="Guyana"/>
                                <p:cNvSpPr>
                                  <a:spLocks/>
                                </p:cNvSpPr>
                                <p:nvPr/>
                              </p:nvSpPr>
                              <p:spPr bwMode="auto">
                                <a:xfrm>
                                  <a:off x="3819109" y="3361671"/>
                                  <a:ext cx="148845" cy="282240"/>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1" name="Kyrgyzstan"/>
                                <p:cNvSpPr>
                                  <a:spLocks/>
                                </p:cNvSpPr>
                                <p:nvPr/>
                              </p:nvSpPr>
                              <p:spPr bwMode="auto">
                                <a:xfrm>
                                  <a:off x="7801458" y="2088970"/>
                                  <a:ext cx="291614" cy="124428"/>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2" name="Lebanon"/>
                                <p:cNvSpPr>
                                  <a:spLocks/>
                                </p:cNvSpPr>
                                <p:nvPr/>
                              </p:nvSpPr>
                              <p:spPr bwMode="auto">
                                <a:xfrm>
                                  <a:off x="6844600" y="2375971"/>
                                  <a:ext cx="54678" cy="51592"/>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4" name="Libya"/>
                                <p:cNvSpPr>
                                  <a:spLocks/>
                                </p:cNvSpPr>
                                <p:nvPr/>
                              </p:nvSpPr>
                              <p:spPr bwMode="auto">
                                <a:xfrm>
                                  <a:off x="6051776" y="2422331"/>
                                  <a:ext cx="504248" cy="488608"/>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5" name="Liechtenstein"/>
                                <p:cNvSpPr>
                                  <a:spLocks/>
                                </p:cNvSpPr>
                                <p:nvPr/>
                              </p:nvSpPr>
                              <p:spPr bwMode="auto">
                                <a:xfrm>
                                  <a:off x="6038310" y="1951554"/>
                                  <a:ext cx="9144"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6" name="Macao SAR"/>
                                <p:cNvSpPr>
                                  <a:spLocks/>
                                </p:cNvSpPr>
                                <p:nvPr/>
                              </p:nvSpPr>
                              <p:spPr bwMode="black">
                                <a:xfrm>
                                  <a:off x="9283262" y="2712879"/>
                                  <a:ext cx="60032" cy="114351"/>
                                </a:xfrm>
                                <a:custGeom>
                                  <a:avLst/>
                                  <a:gdLst/>
                                  <a:ahLst/>
                                  <a:cxnLst/>
                                  <a:rect l="l" t="t" r="r" b="b"/>
                                  <a:pathLst>
                                    <a:path w="504048" h="961272">
                                      <a:moveTo>
                                        <a:pt x="252787" y="143227"/>
                                      </a:moveTo>
                                      <a:cubicBezTo>
                                        <a:pt x="208292" y="143227"/>
                                        <a:pt x="172221" y="179298"/>
                                        <a:pt x="172221" y="223793"/>
                                      </a:cubicBezTo>
                                      <a:cubicBezTo>
                                        <a:pt x="172221" y="268288"/>
                                        <a:pt x="208292" y="304359"/>
                                        <a:pt x="252787" y="304359"/>
                                      </a:cubicBezTo>
                                      <a:cubicBezTo>
                                        <a:pt x="297282" y="304359"/>
                                        <a:pt x="333353" y="268288"/>
                                        <a:pt x="333353" y="223793"/>
                                      </a:cubicBezTo>
                                      <a:cubicBezTo>
                                        <a:pt x="333353" y="179298"/>
                                        <a:pt x="297282" y="143227"/>
                                        <a:pt x="252787" y="143227"/>
                                      </a:cubicBezTo>
                                      <a:close/>
                                      <a:moveTo>
                                        <a:pt x="251531" y="0"/>
                                      </a:moveTo>
                                      <a:cubicBezTo>
                                        <a:pt x="390613" y="0"/>
                                        <a:pt x="504048" y="112858"/>
                                        <a:pt x="504048" y="252445"/>
                                      </a:cubicBezTo>
                                      <a:cubicBezTo>
                                        <a:pt x="504048" y="255415"/>
                                        <a:pt x="504048" y="258385"/>
                                        <a:pt x="504048" y="261355"/>
                                      </a:cubicBezTo>
                                      <a:cubicBezTo>
                                        <a:pt x="504048" y="278185"/>
                                        <a:pt x="502075" y="296005"/>
                                        <a:pt x="498130" y="314814"/>
                                      </a:cubicBezTo>
                                      <a:cubicBezTo>
                                        <a:pt x="498130" y="314814"/>
                                        <a:pt x="498130" y="314814"/>
                                        <a:pt x="250544" y="961272"/>
                                      </a:cubicBezTo>
                                      <a:cubicBezTo>
                                        <a:pt x="250544" y="961272"/>
                                        <a:pt x="250544" y="961272"/>
                                        <a:pt x="4932" y="314814"/>
                                      </a:cubicBezTo>
                                      <a:cubicBezTo>
                                        <a:pt x="1973" y="299965"/>
                                        <a:pt x="0" y="285115"/>
                                        <a:pt x="0" y="271255"/>
                                      </a:cubicBezTo>
                                      <a:cubicBezTo>
                                        <a:pt x="0" y="265315"/>
                                        <a:pt x="0" y="259375"/>
                                        <a:pt x="0" y="252445"/>
                                      </a:cubicBezTo>
                                      <a:cubicBezTo>
                                        <a:pt x="0" y="112858"/>
                                        <a:pt x="112449" y="0"/>
                                        <a:pt x="251531" y="0"/>
                                      </a:cubicBezTo>
                                      <a:close/>
                                    </a:path>
                                  </a:pathLst>
                                </a:custGeom>
                                <a:grpFill/>
                                <a:ln>
                                  <a:solidFill>
                                    <a:schemeClr val="tx1"/>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8577" tIns="34289" rIns="68577" bIns="34289" numCol="1" rtlCol="0" anchor="ctr" anchorCtr="0" compatLnSpc="1">
                                  <a:prstTxWarp prst="textNoShape">
                                    <a:avLst/>
                                  </a:prstTxWarp>
                                </a:bodyPr>
                                <a:lstStyle/>
                                <a:p>
                                  <a:pPr defTabSz="555555"/>
                                  <a:endParaRPr lang="en-US" sz="1350" spc="-92" dirty="0">
                                    <a:solidFill>
                                      <a:srgbClr val="FFFFFF">
                                        <a:lumMod val="50000"/>
                                      </a:srgbClr>
                                    </a:solidFill>
                                    <a:latin typeface="Segoe Light" pitchFamily="34" charset="0"/>
                                  </a:endParaRPr>
                                </a:p>
                              </p:txBody>
                            </p:sp>
                            <p:sp>
                              <p:nvSpPr>
                                <p:cNvPr id="359" name="Ecuador"/>
                                <p:cNvSpPr>
                                  <a:spLocks/>
                                </p:cNvSpPr>
                                <p:nvPr/>
                              </p:nvSpPr>
                              <p:spPr bwMode="auto">
                                <a:xfrm>
                                  <a:off x="3184512" y="3649701"/>
                                  <a:ext cx="173146" cy="215473"/>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0" name="Egypt"/>
                                <p:cNvSpPr>
                                  <a:spLocks noEditPoints="1"/>
                                </p:cNvSpPr>
                                <p:nvPr/>
                              </p:nvSpPr>
                              <p:spPr bwMode="auto">
                                <a:xfrm>
                                  <a:off x="6532662" y="2471359"/>
                                  <a:ext cx="379705" cy="358110"/>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2" name="Eritrea"/>
                                <p:cNvSpPr>
                                  <a:spLocks/>
                                </p:cNvSpPr>
                                <p:nvPr/>
                              </p:nvSpPr>
                              <p:spPr bwMode="auto">
                                <a:xfrm>
                                  <a:off x="6939549" y="2978176"/>
                                  <a:ext cx="243012" cy="234798"/>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3" name="Ethiopia"/>
                                <p:cNvSpPr>
                                  <a:spLocks/>
                                </p:cNvSpPr>
                                <p:nvPr/>
                              </p:nvSpPr>
                              <p:spPr bwMode="auto">
                                <a:xfrm>
                                  <a:off x="6850676" y="3120813"/>
                                  <a:ext cx="482986" cy="421842"/>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4" name="Afghanistan"/>
                                <p:cNvSpPr>
                                  <a:spLocks/>
                                </p:cNvSpPr>
                                <p:nvPr/>
                              </p:nvSpPr>
                              <p:spPr bwMode="auto">
                                <a:xfrm>
                                  <a:off x="7608362" y="2231607"/>
                                  <a:ext cx="376667" cy="315623"/>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5" name="Algeria"/>
                                <p:cNvSpPr>
                                  <a:spLocks/>
                                </p:cNvSpPr>
                                <p:nvPr/>
                              </p:nvSpPr>
                              <p:spPr bwMode="auto">
                                <a:xfrm>
                                  <a:off x="5513835" y="2280164"/>
                                  <a:ext cx="634867" cy="679803"/>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66" name="Angola"/>
                                <p:cNvSpPr>
                                  <a:spLocks/>
                                </p:cNvSpPr>
                                <p:nvPr/>
                              </p:nvSpPr>
                              <p:spPr bwMode="auto">
                                <a:xfrm>
                                  <a:off x="6155056" y="3915939"/>
                                  <a:ext cx="407044" cy="473434"/>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0" name="Bangladesh"/>
                                <p:cNvSpPr>
                                  <a:spLocks/>
                                </p:cNvSpPr>
                                <p:nvPr/>
                              </p:nvSpPr>
                              <p:spPr bwMode="auto">
                                <a:xfrm>
                                  <a:off x="8490902" y="2644344"/>
                                  <a:ext cx="191372" cy="239752"/>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1" name="Belarus"/>
                                <p:cNvSpPr>
                                  <a:spLocks/>
                                </p:cNvSpPr>
                                <p:nvPr/>
                              </p:nvSpPr>
                              <p:spPr bwMode="auto">
                                <a:xfrm>
                                  <a:off x="6403486" y="1682302"/>
                                  <a:ext cx="267312" cy="148707"/>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2" name="Bolivia"/>
                                <p:cNvSpPr>
                                  <a:spLocks/>
                                </p:cNvSpPr>
                                <p:nvPr/>
                              </p:nvSpPr>
                              <p:spPr bwMode="auto">
                                <a:xfrm>
                                  <a:off x="3558528" y="4081127"/>
                                  <a:ext cx="419195" cy="491643"/>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7" name="Cambodia"/>
                                <p:cNvSpPr>
                                  <a:spLocks/>
                                </p:cNvSpPr>
                                <p:nvPr/>
                              </p:nvSpPr>
                              <p:spPr bwMode="auto">
                                <a:xfrm>
                                  <a:off x="9040816" y="3111709"/>
                                  <a:ext cx="185296" cy="176020"/>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79" name="Cameroon"/>
                                <p:cNvSpPr>
                                  <a:spLocks/>
                                </p:cNvSpPr>
                                <p:nvPr/>
                              </p:nvSpPr>
                              <p:spPr bwMode="auto">
                                <a:xfrm>
                                  <a:off x="6054814" y="3190613"/>
                                  <a:ext cx="249086" cy="421842"/>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1" name="Chad"/>
                                <p:cNvSpPr>
                                  <a:spLocks/>
                                </p:cNvSpPr>
                                <p:nvPr/>
                              </p:nvSpPr>
                              <p:spPr bwMode="auto">
                                <a:xfrm>
                                  <a:off x="6218847" y="2738424"/>
                                  <a:ext cx="318953" cy="655524"/>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3" name="Ivory Coast (Cote D'Ivoire)"/>
                                <p:cNvSpPr>
                                  <a:spLocks/>
                                </p:cNvSpPr>
                                <p:nvPr/>
                              </p:nvSpPr>
                              <p:spPr bwMode="auto">
                                <a:xfrm>
                                  <a:off x="5514113" y="3272555"/>
                                  <a:ext cx="197447" cy="242787"/>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4" name="Dominican Republic"/>
                                <p:cNvSpPr>
                                  <a:spLocks/>
                                </p:cNvSpPr>
                                <p:nvPr/>
                              </p:nvSpPr>
                              <p:spPr bwMode="auto">
                                <a:xfrm>
                                  <a:off x="3515344" y="2911410"/>
                                  <a:ext cx="121505" cy="84975"/>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5" name="Ghana"/>
                                <p:cNvSpPr>
                                  <a:spLocks/>
                                </p:cNvSpPr>
                                <p:nvPr/>
                              </p:nvSpPr>
                              <p:spPr bwMode="auto">
                                <a:xfrm>
                                  <a:off x="5687259" y="3250657"/>
                                  <a:ext cx="139731" cy="245822"/>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6" name="Guatemala"/>
                                <p:cNvSpPr>
                                  <a:spLocks/>
                                </p:cNvSpPr>
                                <p:nvPr/>
                              </p:nvSpPr>
                              <p:spPr bwMode="auto">
                                <a:xfrm>
                                  <a:off x="2857040" y="3002455"/>
                                  <a:ext cx="127581" cy="157811"/>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8" name="Guinea"/>
                                <p:cNvSpPr>
                                  <a:spLocks/>
                                </p:cNvSpPr>
                                <p:nvPr/>
                              </p:nvSpPr>
                              <p:spPr bwMode="auto">
                                <a:xfrm>
                                  <a:off x="5304516" y="3199719"/>
                                  <a:ext cx="233898" cy="203334"/>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89" name="Haiti"/>
                                <p:cNvSpPr>
                                  <a:spLocks/>
                                </p:cNvSpPr>
                                <p:nvPr/>
                              </p:nvSpPr>
                              <p:spPr bwMode="auto">
                                <a:xfrm>
                                  <a:off x="3440575" y="2914444"/>
                                  <a:ext cx="88091" cy="66766"/>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1" name="Jamaica"/>
                                <p:cNvSpPr>
                                  <a:spLocks/>
                                </p:cNvSpPr>
                                <p:nvPr/>
                              </p:nvSpPr>
                              <p:spPr bwMode="auto">
                                <a:xfrm>
                                  <a:off x="3308785" y="2966037"/>
                                  <a:ext cx="75941" cy="33383"/>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2" name="Jordan"/>
                                <p:cNvSpPr>
                                  <a:spLocks/>
                                </p:cNvSpPr>
                                <p:nvPr/>
                              </p:nvSpPr>
                              <p:spPr bwMode="auto">
                                <a:xfrm>
                                  <a:off x="6844600" y="2410662"/>
                                  <a:ext cx="124543" cy="157811"/>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3" name="Kenya"/>
                                <p:cNvSpPr>
                                  <a:spLocks/>
                                </p:cNvSpPr>
                                <p:nvPr/>
                              </p:nvSpPr>
                              <p:spPr bwMode="auto">
                                <a:xfrm>
                                  <a:off x="6876359" y="3497133"/>
                                  <a:ext cx="264275" cy="382389"/>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4" name="Kuwait"/>
                                <p:cNvSpPr>
                                  <a:spLocks/>
                                </p:cNvSpPr>
                                <p:nvPr/>
                              </p:nvSpPr>
                              <p:spPr bwMode="auto">
                                <a:xfrm>
                                  <a:off x="7212155" y="2527660"/>
                                  <a:ext cx="57715" cy="42488"/>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5" name="Laos"/>
                                <p:cNvSpPr>
                                  <a:spLocks/>
                                </p:cNvSpPr>
                                <p:nvPr/>
                              </p:nvSpPr>
                              <p:spPr bwMode="auto">
                                <a:xfrm>
                                  <a:off x="8925385" y="2823399"/>
                                  <a:ext cx="300727" cy="321692"/>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04" name="Madagascar"/>
                                <p:cNvSpPr>
                                  <a:spLocks/>
                                </p:cNvSpPr>
                                <p:nvPr/>
                              </p:nvSpPr>
                              <p:spPr bwMode="auto">
                                <a:xfrm>
                                  <a:off x="7121026" y="4135024"/>
                                  <a:ext cx="255162" cy="491643"/>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20" name="Mali"/>
                                <p:cNvSpPr>
                                  <a:spLocks/>
                                </p:cNvSpPr>
                                <p:nvPr/>
                              </p:nvSpPr>
                              <p:spPr bwMode="auto">
                                <a:xfrm>
                                  <a:off x="5395512" y="2727897"/>
                                  <a:ext cx="522474" cy="558409"/>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32" name="Mauritania"/>
                                <p:cNvSpPr>
                                  <a:spLocks/>
                                </p:cNvSpPr>
                                <p:nvPr/>
                              </p:nvSpPr>
                              <p:spPr bwMode="auto">
                                <a:xfrm>
                                  <a:off x="5261989" y="2637160"/>
                                  <a:ext cx="370593" cy="473434"/>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4" name="Monaco"/>
                                <p:cNvSpPr>
                                  <a:spLocks/>
                                </p:cNvSpPr>
                                <p:nvPr/>
                              </p:nvSpPr>
                              <p:spPr bwMode="auto">
                                <a:xfrm>
                                  <a:off x="5981617" y="2060554"/>
                                  <a:ext cx="15188" cy="12139"/>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5" name="Mongolia"/>
                                <p:cNvSpPr>
                                  <a:spLocks/>
                                </p:cNvSpPr>
                                <p:nvPr/>
                              </p:nvSpPr>
                              <p:spPr bwMode="auto">
                                <a:xfrm>
                                  <a:off x="8214577" y="1794591"/>
                                  <a:ext cx="893067" cy="321692"/>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53" name="Morocco"/>
                                <p:cNvSpPr>
                                  <a:spLocks/>
                                </p:cNvSpPr>
                                <p:nvPr/>
                              </p:nvSpPr>
                              <p:spPr bwMode="auto">
                                <a:xfrm>
                                  <a:off x="5389570" y="2328722"/>
                                  <a:ext cx="370593" cy="288309"/>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54" name="Mozambique"/>
                                <p:cNvSpPr>
                                  <a:spLocks/>
                                </p:cNvSpPr>
                                <p:nvPr/>
                              </p:nvSpPr>
                              <p:spPr bwMode="auto">
                                <a:xfrm>
                                  <a:off x="6738283" y="4106059"/>
                                  <a:ext cx="352367" cy="613036"/>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55" name="Myanmar"/>
                                <p:cNvSpPr>
                                  <a:spLocks/>
                                </p:cNvSpPr>
                                <p:nvPr/>
                              </p:nvSpPr>
                              <p:spPr bwMode="auto">
                                <a:xfrm>
                                  <a:off x="8667646" y="2577578"/>
                                  <a:ext cx="285538" cy="725325"/>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56" name="Namibia"/>
                                <p:cNvSpPr>
                                  <a:spLocks/>
                                </p:cNvSpPr>
                                <p:nvPr/>
                              </p:nvSpPr>
                              <p:spPr bwMode="auto">
                                <a:xfrm>
                                  <a:off x="6155056" y="4352955"/>
                                  <a:ext cx="422232" cy="437016"/>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0" name="Nepal"/>
                                <p:cNvSpPr>
                                  <a:spLocks/>
                                </p:cNvSpPr>
                                <p:nvPr/>
                              </p:nvSpPr>
                              <p:spPr bwMode="auto">
                                <a:xfrm>
                                  <a:off x="8237329" y="2541160"/>
                                  <a:ext cx="270350" cy="139602"/>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1" name="Nicaragua"/>
                                <p:cNvSpPr>
                                  <a:spLocks/>
                                </p:cNvSpPr>
                                <p:nvPr/>
                              </p:nvSpPr>
                              <p:spPr bwMode="auto">
                                <a:xfrm>
                                  <a:off x="2995908" y="3102604"/>
                                  <a:ext cx="148845" cy="172986"/>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2" name="Niger"/>
                                <p:cNvSpPr>
                                  <a:spLocks/>
                                </p:cNvSpPr>
                                <p:nvPr/>
                              </p:nvSpPr>
                              <p:spPr bwMode="auto">
                                <a:xfrm>
                                  <a:off x="5790539" y="2738424"/>
                                  <a:ext cx="495136" cy="485573"/>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3" name="Nigeria"/>
                                <p:cNvSpPr>
                                  <a:spLocks/>
                                </p:cNvSpPr>
                                <p:nvPr/>
                              </p:nvSpPr>
                              <p:spPr bwMode="auto">
                                <a:xfrm>
                                  <a:off x="5880368" y="3142611"/>
                                  <a:ext cx="367555" cy="379354"/>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4" name="Oman"/>
                                <p:cNvSpPr>
                                  <a:spLocks/>
                                </p:cNvSpPr>
                                <p:nvPr/>
                              </p:nvSpPr>
                              <p:spPr bwMode="auto">
                                <a:xfrm>
                                  <a:off x="7424791" y="2728836"/>
                                  <a:ext cx="236936" cy="312588"/>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5" name="Pakistan"/>
                                <p:cNvSpPr>
                                  <a:spLocks/>
                                </p:cNvSpPr>
                                <p:nvPr/>
                              </p:nvSpPr>
                              <p:spPr bwMode="auto">
                                <a:xfrm>
                                  <a:off x="7652613" y="2271887"/>
                                  <a:ext cx="455646" cy="488608"/>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8" name="Panama"/>
                                <p:cNvSpPr>
                                  <a:spLocks/>
                                </p:cNvSpPr>
                                <p:nvPr/>
                              </p:nvSpPr>
                              <p:spPr bwMode="auto">
                                <a:xfrm>
                                  <a:off x="3126275" y="3315041"/>
                                  <a:ext cx="185296" cy="94080"/>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9" name="Paraguay"/>
                                <p:cNvSpPr>
                                  <a:spLocks/>
                                </p:cNvSpPr>
                                <p:nvPr/>
                              </p:nvSpPr>
                              <p:spPr bwMode="auto">
                                <a:xfrm>
                                  <a:off x="3831260" y="4410616"/>
                                  <a:ext cx="276426" cy="321692"/>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76" name="Zimbabwe"/>
                                <p:cNvSpPr>
                                  <a:spLocks/>
                                </p:cNvSpPr>
                                <p:nvPr/>
                              </p:nvSpPr>
                              <p:spPr bwMode="auto">
                                <a:xfrm>
                                  <a:off x="6577824" y="4298328"/>
                                  <a:ext cx="255162" cy="260996"/>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4" name="San Marino"/>
                                <p:cNvSpPr>
                                  <a:spLocks/>
                                </p:cNvSpPr>
                                <p:nvPr/>
                              </p:nvSpPr>
                              <p:spPr bwMode="auto">
                                <a:xfrm>
                                  <a:off x="6145471" y="2065858"/>
                                  <a:ext cx="18226" cy="15174"/>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92" name="Senegal"/>
                                <p:cNvSpPr>
                                  <a:spLocks/>
                                </p:cNvSpPr>
                                <p:nvPr/>
                              </p:nvSpPr>
                              <p:spPr bwMode="auto">
                                <a:xfrm>
                                  <a:off x="5225707" y="3041907"/>
                                  <a:ext cx="194409" cy="169951"/>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99" name="Sierra Leone"/>
                                <p:cNvSpPr>
                                  <a:spLocks/>
                                </p:cNvSpPr>
                                <p:nvPr/>
                              </p:nvSpPr>
                              <p:spPr bwMode="auto">
                                <a:xfrm>
                                  <a:off x="5359194" y="3299867"/>
                                  <a:ext cx="91129" cy="115324"/>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08" name="Somalia"/>
                                <p:cNvSpPr>
                                  <a:spLocks/>
                                </p:cNvSpPr>
                                <p:nvPr/>
                              </p:nvSpPr>
                              <p:spPr bwMode="auto">
                                <a:xfrm>
                                  <a:off x="7105838" y="3227064"/>
                                  <a:ext cx="325027" cy="525026"/>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09" name="Sri Lanka"/>
                                <p:cNvSpPr>
                                  <a:spLocks/>
                                </p:cNvSpPr>
                                <p:nvPr/>
                              </p:nvSpPr>
                              <p:spPr bwMode="auto">
                                <a:xfrm>
                                  <a:off x="8336083" y="3296262"/>
                                  <a:ext cx="78979" cy="142637"/>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10" name="Suriname"/>
                                <p:cNvSpPr>
                                  <a:spLocks/>
                                </p:cNvSpPr>
                                <p:nvPr/>
                              </p:nvSpPr>
                              <p:spPr bwMode="auto">
                                <a:xfrm>
                                  <a:off x="3917449" y="3454645"/>
                                  <a:ext cx="139731" cy="166916"/>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13" name="Tanzania"/>
                                <p:cNvSpPr>
                                  <a:spLocks/>
                                </p:cNvSpPr>
                                <p:nvPr/>
                              </p:nvSpPr>
                              <p:spPr bwMode="auto">
                                <a:xfrm>
                                  <a:off x="6750434" y="3715818"/>
                                  <a:ext cx="334141" cy="433981"/>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66" name="DR Congo"/>
                                <p:cNvSpPr>
                                  <a:spLocks/>
                                </p:cNvSpPr>
                                <p:nvPr/>
                              </p:nvSpPr>
                              <p:spPr bwMode="auto">
                                <a:xfrm>
                                  <a:off x="6176737" y="3472835"/>
                                  <a:ext cx="631829" cy="731395"/>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1041" name="East Timor (Timor-Leste)"/>
                                <p:cNvGrpSpPr/>
                                <p:nvPr/>
                              </p:nvGrpSpPr>
                              <p:grpSpPr>
                                <a:xfrm>
                                  <a:off x="9743366" y="3990174"/>
                                  <a:ext cx="108745" cy="46036"/>
                                  <a:chOff x="7387430" y="3852863"/>
                                  <a:chExt cx="108745" cy="46036"/>
                                </a:xfrm>
                                <a:grpFill/>
                              </p:grpSpPr>
                              <p:sp>
                                <p:nvSpPr>
                                  <p:cNvPr id="1039" name="Timor-Leste"/>
                                  <p:cNvSpPr>
                                    <a:spLocks/>
                                  </p:cNvSpPr>
                                  <p:nvPr/>
                                </p:nvSpPr>
                                <p:spPr bwMode="auto">
                                  <a:xfrm>
                                    <a:off x="7387430" y="3890962"/>
                                    <a:ext cx="11113" cy="7937"/>
                                  </a:xfrm>
                                  <a:custGeom>
                                    <a:avLst/>
                                    <a:gdLst>
                                      <a:gd name="T0" fmla="*/ 2 w 7"/>
                                      <a:gd name="T1" fmla="*/ 0 h 5"/>
                                      <a:gd name="T2" fmla="*/ 5 w 7"/>
                                      <a:gd name="T3" fmla="*/ 0 h 5"/>
                                      <a:gd name="T4" fmla="*/ 5 w 7"/>
                                      <a:gd name="T5" fmla="*/ 0 h 5"/>
                                      <a:gd name="T6" fmla="*/ 7 w 7"/>
                                      <a:gd name="T7" fmla="*/ 0 h 5"/>
                                      <a:gd name="T8" fmla="*/ 5 w 7"/>
                                      <a:gd name="T9" fmla="*/ 3 h 5"/>
                                      <a:gd name="T10" fmla="*/ 5 w 7"/>
                                      <a:gd name="T11" fmla="*/ 5 h 5"/>
                                      <a:gd name="T12" fmla="*/ 0 w 7"/>
                                      <a:gd name="T13" fmla="*/ 5 h 5"/>
                                      <a:gd name="T14" fmla="*/ 0 w 7"/>
                                      <a:gd name="T15" fmla="*/ 3 h 5"/>
                                      <a:gd name="T16" fmla="*/ 2 w 7"/>
                                      <a:gd name="T17" fmla="*/ 0 h 5"/>
                                      <a:gd name="T18" fmla="*/ 2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2" y="0"/>
                                        </a:moveTo>
                                        <a:lnTo>
                                          <a:pt x="5" y="0"/>
                                        </a:lnTo>
                                        <a:lnTo>
                                          <a:pt x="5" y="0"/>
                                        </a:lnTo>
                                        <a:lnTo>
                                          <a:pt x="7" y="0"/>
                                        </a:lnTo>
                                        <a:lnTo>
                                          <a:pt x="5" y="3"/>
                                        </a:lnTo>
                                        <a:lnTo>
                                          <a:pt x="5" y="5"/>
                                        </a:lnTo>
                                        <a:lnTo>
                                          <a:pt x="0" y="5"/>
                                        </a:lnTo>
                                        <a:lnTo>
                                          <a:pt x="0" y="3"/>
                                        </a:lnTo>
                                        <a:lnTo>
                                          <a:pt x="2" y="0"/>
                                        </a:lnTo>
                                        <a:lnTo>
                                          <a:pt x="2" y="0"/>
                                        </a:lnTo>
                                        <a:close/>
                                      </a:path>
                                    </a:pathLst>
                                  </a:custGeom>
                                  <a:grpFill/>
                                  <a:ln w="9525">
                                    <a:solidFill>
                                      <a:schemeClr val="tx1"/>
                                    </a:solidFill>
                                    <a:round/>
                                    <a:headEnd/>
                                    <a:tailEnd/>
                                  </a:ln>
                                  <a:extLst/>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40" name="Timor-Leste"/>
                                  <p:cNvSpPr>
                                    <a:spLocks/>
                                  </p:cNvSpPr>
                                  <p:nvPr/>
                                </p:nvSpPr>
                                <p:spPr bwMode="auto">
                                  <a:xfrm>
                                    <a:off x="7413625" y="3852863"/>
                                    <a:ext cx="82550" cy="39687"/>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9525">
                                    <a:solidFill>
                                      <a:schemeClr val="tx1"/>
                                    </a:solidFill>
                                    <a:round/>
                                    <a:headEnd/>
                                    <a:tailEnd/>
                                  </a:ln>
                                  <a:extLst/>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21" name="Togo"/>
                                <p:cNvSpPr>
                                  <a:spLocks/>
                                </p:cNvSpPr>
                                <p:nvPr/>
                              </p:nvSpPr>
                              <p:spPr bwMode="auto">
                                <a:xfrm>
                                  <a:off x="5778803" y="3254480"/>
                                  <a:ext cx="75941" cy="206369"/>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27" name="Turkmenistan"/>
                                <p:cNvSpPr>
                                  <a:spLocks/>
                                </p:cNvSpPr>
                                <p:nvPr/>
                              </p:nvSpPr>
                              <p:spPr bwMode="auto">
                                <a:xfrm>
                                  <a:off x="7319129" y="2109683"/>
                                  <a:ext cx="410082" cy="230647"/>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30" name="Uganda"/>
                                <p:cNvSpPr>
                                  <a:spLocks/>
                                </p:cNvSpPr>
                                <p:nvPr/>
                              </p:nvSpPr>
                              <p:spPr bwMode="auto">
                                <a:xfrm>
                                  <a:off x="6744359" y="3521410"/>
                                  <a:ext cx="173146" cy="203334"/>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31" name="Uruguay"/>
                                <p:cNvSpPr>
                                  <a:spLocks/>
                                </p:cNvSpPr>
                                <p:nvPr/>
                              </p:nvSpPr>
                              <p:spPr bwMode="auto">
                                <a:xfrm>
                                  <a:off x="4034781" y="4808180"/>
                                  <a:ext cx="160995" cy="172986"/>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32" name="Uzbekistan"/>
                                <p:cNvSpPr>
                                  <a:spLocks/>
                                </p:cNvSpPr>
                                <p:nvPr/>
                              </p:nvSpPr>
                              <p:spPr bwMode="auto">
                                <a:xfrm>
                                  <a:off x="7393757" y="2007029"/>
                                  <a:ext cx="531587" cy="254926"/>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3" name="Lesotho"/>
                                <p:cNvSpPr>
                                  <a:spLocks/>
                                </p:cNvSpPr>
                                <p:nvPr/>
                              </p:nvSpPr>
                              <p:spPr bwMode="auto">
                                <a:xfrm>
                                  <a:off x="6613740" y="4751172"/>
                                  <a:ext cx="72903" cy="72836"/>
                                </a:xfrm>
                                <a:custGeom>
                                  <a:avLst/>
                                  <a:gdLst/>
                                  <a:ahLst/>
                                  <a:cxnLst>
                                    <a:cxn ang="0">
                                      <a:pos x="38" y="2"/>
                                    </a:cxn>
                                    <a:cxn ang="0">
                                      <a:pos x="38" y="2"/>
                                    </a:cxn>
                                    <a:cxn ang="0">
                                      <a:pos x="26" y="0"/>
                                    </a:cxn>
                                    <a:cxn ang="0">
                                      <a:pos x="20" y="2"/>
                                    </a:cxn>
                                    <a:cxn ang="0">
                                      <a:pos x="14" y="8"/>
                                    </a:cxn>
                                    <a:cxn ang="0">
                                      <a:pos x="10" y="14"/>
                                    </a:cxn>
                                    <a:cxn ang="0">
                                      <a:pos x="10" y="14"/>
                                    </a:cxn>
                                    <a:cxn ang="0">
                                      <a:pos x="0" y="26"/>
                                    </a:cxn>
                                    <a:cxn ang="0">
                                      <a:pos x="0" y="30"/>
                                    </a:cxn>
                                    <a:cxn ang="0">
                                      <a:pos x="4" y="38"/>
                                    </a:cxn>
                                    <a:cxn ang="0">
                                      <a:pos x="4" y="38"/>
                                    </a:cxn>
                                    <a:cxn ang="0">
                                      <a:pos x="10" y="46"/>
                                    </a:cxn>
                                    <a:cxn ang="0">
                                      <a:pos x="16" y="48"/>
                                    </a:cxn>
                                    <a:cxn ang="0">
                                      <a:pos x="20" y="48"/>
                                    </a:cxn>
                                    <a:cxn ang="0">
                                      <a:pos x="24" y="44"/>
                                    </a:cxn>
                                    <a:cxn ang="0">
                                      <a:pos x="24" y="44"/>
                                    </a:cxn>
                                    <a:cxn ang="0">
                                      <a:pos x="28" y="38"/>
                                    </a:cxn>
                                    <a:cxn ang="0">
                                      <a:pos x="32" y="36"/>
                                    </a:cxn>
                                    <a:cxn ang="0">
                                      <a:pos x="38" y="34"/>
                                    </a:cxn>
                                    <a:cxn ang="0">
                                      <a:pos x="44" y="28"/>
                                    </a:cxn>
                                    <a:cxn ang="0">
                                      <a:pos x="44" y="28"/>
                                    </a:cxn>
                                    <a:cxn ang="0">
                                      <a:pos x="48" y="22"/>
                                    </a:cxn>
                                    <a:cxn ang="0">
                                      <a:pos x="48" y="18"/>
                                    </a:cxn>
                                    <a:cxn ang="0">
                                      <a:pos x="48" y="14"/>
                                    </a:cxn>
                                    <a:cxn ang="0">
                                      <a:pos x="48" y="14"/>
                                    </a:cxn>
                                    <a:cxn ang="0">
                                      <a:pos x="46" y="6"/>
                                    </a:cxn>
                                    <a:cxn ang="0">
                                      <a:pos x="42" y="4"/>
                                    </a:cxn>
                                    <a:cxn ang="0">
                                      <a:pos x="38" y="2"/>
                                    </a:cxn>
                                    <a:cxn ang="0">
                                      <a:pos x="38" y="2"/>
                                    </a:cxn>
                                  </a:cxnLst>
                                  <a:rect l="0" t="0" r="r" b="b"/>
                                  <a:pathLst>
                                    <a:path w="48" h="48">
                                      <a:moveTo>
                                        <a:pt x="38" y="2"/>
                                      </a:moveTo>
                                      <a:lnTo>
                                        <a:pt x="38" y="2"/>
                                      </a:lnTo>
                                      <a:lnTo>
                                        <a:pt x="26" y="0"/>
                                      </a:lnTo>
                                      <a:lnTo>
                                        <a:pt x="20" y="2"/>
                                      </a:lnTo>
                                      <a:lnTo>
                                        <a:pt x="14" y="8"/>
                                      </a:lnTo>
                                      <a:lnTo>
                                        <a:pt x="10" y="14"/>
                                      </a:lnTo>
                                      <a:lnTo>
                                        <a:pt x="10" y="14"/>
                                      </a:lnTo>
                                      <a:lnTo>
                                        <a:pt x="0" y="26"/>
                                      </a:lnTo>
                                      <a:lnTo>
                                        <a:pt x="0" y="30"/>
                                      </a:lnTo>
                                      <a:lnTo>
                                        <a:pt x="4" y="38"/>
                                      </a:lnTo>
                                      <a:lnTo>
                                        <a:pt x="4" y="38"/>
                                      </a:lnTo>
                                      <a:lnTo>
                                        <a:pt x="10" y="46"/>
                                      </a:lnTo>
                                      <a:lnTo>
                                        <a:pt x="16" y="48"/>
                                      </a:lnTo>
                                      <a:lnTo>
                                        <a:pt x="20" y="48"/>
                                      </a:lnTo>
                                      <a:lnTo>
                                        <a:pt x="24" y="44"/>
                                      </a:lnTo>
                                      <a:lnTo>
                                        <a:pt x="24" y="44"/>
                                      </a:lnTo>
                                      <a:lnTo>
                                        <a:pt x="28" y="38"/>
                                      </a:lnTo>
                                      <a:lnTo>
                                        <a:pt x="32" y="36"/>
                                      </a:lnTo>
                                      <a:lnTo>
                                        <a:pt x="38" y="34"/>
                                      </a:lnTo>
                                      <a:lnTo>
                                        <a:pt x="44" y="28"/>
                                      </a:lnTo>
                                      <a:lnTo>
                                        <a:pt x="44" y="28"/>
                                      </a:lnTo>
                                      <a:lnTo>
                                        <a:pt x="48" y="22"/>
                                      </a:lnTo>
                                      <a:lnTo>
                                        <a:pt x="48" y="18"/>
                                      </a:lnTo>
                                      <a:lnTo>
                                        <a:pt x="48" y="14"/>
                                      </a:lnTo>
                                      <a:lnTo>
                                        <a:pt x="48" y="14"/>
                                      </a:lnTo>
                                      <a:lnTo>
                                        <a:pt x="46" y="6"/>
                                      </a:lnTo>
                                      <a:lnTo>
                                        <a:pt x="42" y="4"/>
                                      </a:lnTo>
                                      <a:lnTo>
                                        <a:pt x="38" y="2"/>
                                      </a:lnTo>
                                      <a:lnTo>
                                        <a:pt x="38"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grpSp>
                      <p:sp>
                        <p:nvSpPr>
                          <p:cNvPr id="542" name="Freeform 195"/>
                          <p:cNvSpPr>
                            <a:spLocks/>
                          </p:cNvSpPr>
                          <p:nvPr/>
                        </p:nvSpPr>
                        <p:spPr bwMode="auto">
                          <a:xfrm>
                            <a:off x="10278934" y="3780270"/>
                            <a:ext cx="306802" cy="306518"/>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69" name="APOLLO BLOCK"/>
                        <p:cNvSpPr/>
                        <p:nvPr/>
                      </p:nvSpPr>
                      <p:spPr>
                        <a:xfrm>
                          <a:off x="7852963" y="5904911"/>
                          <a:ext cx="2448475" cy="683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85772"/>
                          <a:r>
                            <a:rPr lang="en-US" b="1" dirty="0">
                              <a:solidFill>
                                <a:srgbClr val="FFFFFF">
                                  <a:alpha val="99000"/>
                                </a:srgbClr>
                              </a:solidFill>
                              <a:latin typeface="Segoe UI"/>
                            </a:rPr>
                            <a:t>180+ Countries</a:t>
                          </a:r>
                        </a:p>
                        <a:p>
                          <a:pPr algn="ctr" defTabSz="685772"/>
                          <a:r>
                            <a:rPr lang="en-US" sz="1050" dirty="0">
                              <a:solidFill>
                                <a:srgbClr val="FFFFFF">
                                  <a:alpha val="99000"/>
                                </a:srgbClr>
                              </a:solidFill>
                              <a:latin typeface="Segoe UI"/>
                            </a:rPr>
                            <a:t>Windows Phone 8</a:t>
                          </a:r>
                        </a:p>
                      </p:txBody>
                    </p:sp>
                  </p:grpSp>
                  <p:sp>
                    <p:nvSpPr>
                      <p:cNvPr id="550" name="Freeform 61"/>
                      <p:cNvSpPr>
                        <a:spLocks/>
                      </p:cNvSpPr>
                      <p:nvPr/>
                    </p:nvSpPr>
                    <p:spPr bwMode="auto">
                      <a:xfrm>
                        <a:off x="5255899" y="2621778"/>
                        <a:ext cx="258200" cy="245822"/>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52" name="Freeform 19"/>
                    <p:cNvSpPr>
                      <a:spLocks/>
                    </p:cNvSpPr>
                    <p:nvPr/>
                  </p:nvSpPr>
                  <p:spPr bwMode="auto">
                    <a:xfrm>
                      <a:off x="4030845" y="3463559"/>
                      <a:ext cx="103279" cy="15477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54" name="Lithuania"/>
                  <p:cNvSpPr>
                    <a:spLocks/>
                  </p:cNvSpPr>
                  <p:nvPr/>
                </p:nvSpPr>
                <p:spPr bwMode="auto">
                  <a:xfrm>
                    <a:off x="6339803" y="1702111"/>
                    <a:ext cx="142769" cy="69801"/>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59" name="Freeform 132"/>
                <p:cNvSpPr>
                  <a:spLocks/>
                </p:cNvSpPr>
                <p:nvPr/>
              </p:nvSpPr>
              <p:spPr bwMode="auto">
                <a:xfrm>
                  <a:off x="10541876" y="3850102"/>
                  <a:ext cx="136694" cy="78906"/>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60" name="Botswana"/>
              <p:cNvSpPr>
                <a:spLocks/>
              </p:cNvSpPr>
              <p:nvPr/>
            </p:nvSpPr>
            <p:spPr bwMode="auto">
              <a:xfrm>
                <a:off x="6398067" y="4380846"/>
                <a:ext cx="306802" cy="339901"/>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solidFill>
                <a:schemeClr val="accent3"/>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35" name="Freeform 8"/>
            <p:cNvSpPr>
              <a:spLocks/>
            </p:cNvSpPr>
            <p:nvPr/>
          </p:nvSpPr>
          <p:spPr bwMode="auto">
            <a:xfrm>
              <a:off x="3944737" y="5556492"/>
              <a:ext cx="118469" cy="60697"/>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03" name="Freeform 67"/>
          <p:cNvSpPr>
            <a:spLocks/>
          </p:cNvSpPr>
          <p:nvPr/>
        </p:nvSpPr>
        <p:spPr bwMode="auto">
          <a:xfrm>
            <a:off x="6891159" y="2179005"/>
            <a:ext cx="61513" cy="54627"/>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solidFill>
            <a:schemeClr val="tx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214" name="Group 213"/>
          <p:cNvGrpSpPr/>
          <p:nvPr/>
        </p:nvGrpSpPr>
        <p:grpSpPr>
          <a:xfrm>
            <a:off x="2277739" y="1086465"/>
            <a:ext cx="5449530" cy="3854560"/>
            <a:chOff x="3035397" y="1448619"/>
            <a:chExt cx="7266040" cy="5139413"/>
          </a:xfrm>
        </p:grpSpPr>
        <p:grpSp>
          <p:nvGrpSpPr>
            <p:cNvPr id="213" name="Group 212"/>
            <p:cNvGrpSpPr/>
            <p:nvPr/>
          </p:nvGrpSpPr>
          <p:grpSpPr>
            <a:xfrm>
              <a:off x="3035397" y="1448619"/>
              <a:ext cx="7266040" cy="5139413"/>
              <a:chOff x="3035397" y="1448619"/>
              <a:chExt cx="7266040" cy="5139413"/>
            </a:xfrm>
          </p:grpSpPr>
          <p:grpSp>
            <p:nvGrpSpPr>
              <p:cNvPr id="205" name="Group 204"/>
              <p:cNvGrpSpPr/>
              <p:nvPr/>
            </p:nvGrpSpPr>
            <p:grpSpPr>
              <a:xfrm>
                <a:off x="3035397" y="1448619"/>
                <a:ext cx="7266040" cy="5139413"/>
                <a:chOff x="3035397" y="1448619"/>
                <a:chExt cx="7266040" cy="5139413"/>
              </a:xfrm>
            </p:grpSpPr>
            <p:grpSp>
              <p:nvGrpSpPr>
                <p:cNvPr id="1042" name="Group 1041"/>
                <p:cNvGrpSpPr/>
                <p:nvPr/>
              </p:nvGrpSpPr>
              <p:grpSpPr>
                <a:xfrm>
                  <a:off x="3035397" y="1448619"/>
                  <a:ext cx="7266040" cy="5139413"/>
                  <a:chOff x="3035397" y="1448619"/>
                  <a:chExt cx="7266040" cy="5139413"/>
                </a:xfrm>
              </p:grpSpPr>
              <p:sp>
                <p:nvSpPr>
                  <p:cNvPr id="570" name="TANGO BLOCK"/>
                  <p:cNvSpPr/>
                  <p:nvPr/>
                </p:nvSpPr>
                <p:spPr>
                  <a:xfrm>
                    <a:off x="4896233" y="5900261"/>
                    <a:ext cx="2453889" cy="6877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defTabSz="685772"/>
                    <a:r>
                      <a:rPr lang="en-US" b="1" dirty="0">
                        <a:solidFill>
                          <a:srgbClr val="FFFFFF">
                            <a:alpha val="99000"/>
                          </a:srgbClr>
                        </a:solidFill>
                        <a:latin typeface="Segoe UI"/>
                      </a:rPr>
                      <a:t>63 Countries</a:t>
                    </a:r>
                  </a:p>
                  <a:p>
                    <a:pPr algn="ctr" defTabSz="685772"/>
                    <a:r>
                      <a:rPr lang="en-US" sz="1050" dirty="0">
                        <a:solidFill>
                          <a:srgbClr val="FFFFFF">
                            <a:alpha val="99000"/>
                          </a:srgbClr>
                        </a:solidFill>
                        <a:latin typeface="Segoe UI"/>
                      </a:rPr>
                      <a:t>Windows Phone 7.5</a:t>
                    </a:r>
                  </a:p>
                </p:txBody>
              </p:sp>
              <p:grpSp>
                <p:nvGrpSpPr>
                  <p:cNvPr id="1038" name="Group 1037"/>
                  <p:cNvGrpSpPr/>
                  <p:nvPr/>
                </p:nvGrpSpPr>
                <p:grpSpPr>
                  <a:xfrm>
                    <a:off x="3035397" y="1448619"/>
                    <a:ext cx="7266040" cy="2640635"/>
                    <a:chOff x="3035397" y="1448619"/>
                    <a:chExt cx="7266040" cy="2640635"/>
                  </a:xfrm>
                </p:grpSpPr>
                <p:grpSp>
                  <p:nvGrpSpPr>
                    <p:cNvPr id="1027" name="TANGO"/>
                    <p:cNvGrpSpPr/>
                    <p:nvPr/>
                  </p:nvGrpSpPr>
                  <p:grpSpPr>
                    <a:xfrm>
                      <a:off x="3035397" y="1448619"/>
                      <a:ext cx="7266040" cy="2640635"/>
                      <a:chOff x="3035397" y="1448619"/>
                      <a:chExt cx="7266040" cy="2640635"/>
                    </a:xfrm>
                  </p:grpSpPr>
                  <p:sp>
                    <p:nvSpPr>
                      <p:cNvPr id="625" name="Israel"/>
                      <p:cNvSpPr>
                        <a:spLocks/>
                      </p:cNvSpPr>
                      <p:nvPr/>
                    </p:nvSpPr>
                    <p:spPr bwMode="auto">
                      <a:xfrm>
                        <a:off x="6827893" y="2425837"/>
                        <a:ext cx="45565" cy="121393"/>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8" name="Qatar"/>
                      <p:cNvSpPr>
                        <a:spLocks/>
                      </p:cNvSpPr>
                      <p:nvPr/>
                    </p:nvSpPr>
                    <p:spPr bwMode="auto">
                      <a:xfrm>
                        <a:off x="7357962" y="2680760"/>
                        <a:ext cx="36452" cy="48557"/>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9" name="Romania"/>
                      <p:cNvSpPr>
                        <a:spLocks/>
                      </p:cNvSpPr>
                      <p:nvPr/>
                    </p:nvSpPr>
                    <p:spPr bwMode="auto">
                      <a:xfrm>
                        <a:off x="6361616" y="1922054"/>
                        <a:ext cx="267312" cy="151742"/>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4" name="UAE"/>
                      <p:cNvSpPr>
                        <a:spLocks/>
                      </p:cNvSpPr>
                      <p:nvPr/>
                    </p:nvSpPr>
                    <p:spPr bwMode="auto">
                      <a:xfrm>
                        <a:off x="7391376" y="2680762"/>
                        <a:ext cx="157957" cy="154777"/>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9" name="Malaysia"/>
                      <p:cNvSpPr>
                        <a:spLocks/>
                      </p:cNvSpPr>
                      <p:nvPr/>
                    </p:nvSpPr>
                    <p:spPr bwMode="auto">
                      <a:xfrm>
                        <a:off x="8986138" y="3403053"/>
                        <a:ext cx="619822" cy="242787"/>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1024" name="TANGO"/>
                      <p:cNvGrpSpPr/>
                      <p:nvPr/>
                    </p:nvGrpSpPr>
                    <p:grpSpPr>
                      <a:xfrm>
                        <a:off x="3035397" y="1448619"/>
                        <a:ext cx="7266040" cy="2640635"/>
                        <a:chOff x="3035397" y="1448619"/>
                        <a:chExt cx="7266040" cy="2640635"/>
                      </a:xfrm>
                    </p:grpSpPr>
                    <p:sp>
                      <p:nvSpPr>
                        <p:cNvPr id="618" name="Bulgaria"/>
                        <p:cNvSpPr>
                          <a:spLocks/>
                        </p:cNvSpPr>
                        <p:nvPr/>
                      </p:nvSpPr>
                      <p:spPr bwMode="auto">
                        <a:xfrm>
                          <a:off x="6425406" y="2055587"/>
                          <a:ext cx="182259" cy="84975"/>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9" name="Costa Rica"/>
                        <p:cNvSpPr>
                          <a:spLocks/>
                        </p:cNvSpPr>
                        <p:nvPr/>
                      </p:nvSpPr>
                      <p:spPr bwMode="auto">
                        <a:xfrm>
                          <a:off x="3035397" y="3267895"/>
                          <a:ext cx="109355" cy="109254"/>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0" name="Croatia and Slovenia"/>
                        <p:cNvSpPr>
                          <a:spLocks/>
                        </p:cNvSpPr>
                        <p:nvPr/>
                      </p:nvSpPr>
                      <p:spPr bwMode="auto">
                        <a:xfrm>
                          <a:off x="6161877" y="1976352"/>
                          <a:ext cx="294651" cy="191195"/>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1" name="Slovakia"/>
                        <p:cNvSpPr>
                          <a:spLocks/>
                        </p:cNvSpPr>
                        <p:nvPr/>
                      </p:nvSpPr>
                      <p:spPr bwMode="auto">
                        <a:xfrm>
                          <a:off x="6263638" y="1883984"/>
                          <a:ext cx="136694" cy="60697"/>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2" name="Estonia"/>
                        <p:cNvSpPr>
                          <a:spLocks/>
                        </p:cNvSpPr>
                        <p:nvPr/>
                      </p:nvSpPr>
                      <p:spPr bwMode="auto">
                        <a:xfrm>
                          <a:off x="6389222" y="1614303"/>
                          <a:ext cx="112393" cy="45523"/>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3" name="Iceland"/>
                        <p:cNvSpPr>
                          <a:spLocks/>
                        </p:cNvSpPr>
                        <p:nvPr/>
                      </p:nvSpPr>
                      <p:spPr bwMode="auto">
                        <a:xfrm>
                          <a:off x="5198199" y="1448619"/>
                          <a:ext cx="243012" cy="75871"/>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4" name="Iraq"/>
                        <p:cNvSpPr>
                          <a:spLocks/>
                        </p:cNvSpPr>
                        <p:nvPr/>
                      </p:nvSpPr>
                      <p:spPr bwMode="auto">
                        <a:xfrm>
                          <a:off x="6950918" y="2272953"/>
                          <a:ext cx="331103" cy="282240"/>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6" name="Kazakhstan"/>
                        <p:cNvSpPr>
                          <a:spLocks/>
                        </p:cNvSpPr>
                        <p:nvPr/>
                      </p:nvSpPr>
                      <p:spPr bwMode="auto">
                        <a:xfrm>
                          <a:off x="7083469" y="1719342"/>
                          <a:ext cx="1120890" cy="461295"/>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27" name="Latvia"/>
                        <p:cNvSpPr>
                          <a:spLocks/>
                        </p:cNvSpPr>
                        <p:nvPr/>
                      </p:nvSpPr>
                      <p:spPr bwMode="auto">
                        <a:xfrm>
                          <a:off x="6335648" y="1650436"/>
                          <a:ext cx="173146" cy="63732"/>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0" name="Saudi Arabia"/>
                        <p:cNvSpPr>
                          <a:spLocks/>
                        </p:cNvSpPr>
                        <p:nvPr/>
                      </p:nvSpPr>
                      <p:spPr bwMode="auto">
                        <a:xfrm>
                          <a:off x="6856752" y="2459219"/>
                          <a:ext cx="674356" cy="625176"/>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1" name="Thailand"/>
                        <p:cNvSpPr>
                          <a:spLocks/>
                        </p:cNvSpPr>
                        <p:nvPr/>
                      </p:nvSpPr>
                      <p:spPr bwMode="auto">
                        <a:xfrm>
                          <a:off x="8849445" y="2902305"/>
                          <a:ext cx="294651" cy="546270"/>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2" name="Turkey"/>
                        <p:cNvSpPr>
                          <a:spLocks/>
                        </p:cNvSpPr>
                        <p:nvPr/>
                      </p:nvSpPr>
                      <p:spPr bwMode="auto">
                        <a:xfrm>
                          <a:off x="6559062" y="2124079"/>
                          <a:ext cx="568039" cy="203334"/>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3" name="Ukraine"/>
                        <p:cNvSpPr>
                          <a:spLocks/>
                        </p:cNvSpPr>
                        <p:nvPr/>
                      </p:nvSpPr>
                      <p:spPr bwMode="auto">
                        <a:xfrm>
                          <a:off x="6398067" y="1785486"/>
                          <a:ext cx="489060" cy="260996"/>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5" name="Venezuela"/>
                        <p:cNvSpPr>
                          <a:spLocks/>
                        </p:cNvSpPr>
                        <p:nvPr/>
                      </p:nvSpPr>
                      <p:spPr bwMode="auto">
                        <a:xfrm>
                          <a:off x="3433328" y="3214893"/>
                          <a:ext cx="431345" cy="452190"/>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6" name="Vietnam"/>
                        <p:cNvSpPr>
                          <a:spLocks/>
                        </p:cNvSpPr>
                        <p:nvPr/>
                      </p:nvSpPr>
                      <p:spPr bwMode="auto">
                        <a:xfrm>
                          <a:off x="8952724" y="2793051"/>
                          <a:ext cx="321990" cy="552340"/>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7" name="China"/>
                        <p:cNvSpPr>
                          <a:spLocks/>
                        </p:cNvSpPr>
                        <p:nvPr/>
                      </p:nvSpPr>
                      <p:spPr bwMode="auto">
                        <a:xfrm>
                          <a:off x="7938152" y="1764243"/>
                          <a:ext cx="1600837" cy="1138063"/>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38" name="Indonesia"/>
                        <p:cNvSpPr>
                          <a:spLocks/>
                        </p:cNvSpPr>
                        <p:nvPr/>
                      </p:nvSpPr>
                      <p:spPr bwMode="auto">
                        <a:xfrm>
                          <a:off x="8825143" y="3464078"/>
                          <a:ext cx="1476294" cy="625176"/>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40" name="Philippines"/>
                        <p:cNvSpPr>
                          <a:spLocks/>
                        </p:cNvSpPr>
                        <p:nvPr/>
                      </p:nvSpPr>
                      <p:spPr bwMode="auto">
                        <a:xfrm>
                          <a:off x="9523800" y="2947828"/>
                          <a:ext cx="309838" cy="515921"/>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solidFill>
                          <a:schemeClr val="tx2"/>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sp>
                  <p:nvSpPr>
                    <p:cNvPr id="557" name="Freeform 242"/>
                    <p:cNvSpPr>
                      <a:spLocks/>
                    </p:cNvSpPr>
                    <p:nvPr/>
                  </p:nvSpPr>
                  <p:spPr bwMode="auto">
                    <a:xfrm>
                      <a:off x="6537661" y="2122353"/>
                      <a:ext cx="91129" cy="63732"/>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sp>
              <p:nvSpPr>
                <p:cNvPr id="474" name="India"/>
                <p:cNvSpPr>
                  <a:spLocks/>
                </p:cNvSpPr>
                <p:nvPr/>
              </p:nvSpPr>
              <p:spPr bwMode="auto">
                <a:xfrm>
                  <a:off x="7898945" y="2319617"/>
                  <a:ext cx="893067" cy="1056122"/>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00" name="Peru"/>
              <p:cNvSpPr>
                <a:spLocks/>
              </p:cNvSpPr>
              <p:nvPr/>
            </p:nvSpPr>
            <p:spPr bwMode="auto">
              <a:xfrm>
                <a:off x="3168847" y="3709309"/>
                <a:ext cx="437420" cy="694977"/>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solidFill>
                <a:schemeClr val="accent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01" name="Argentina"/>
              <p:cNvSpPr>
                <a:spLocks/>
              </p:cNvSpPr>
              <p:nvPr/>
            </p:nvSpPr>
            <p:spPr bwMode="auto">
              <a:xfrm>
                <a:off x="3659427" y="4540272"/>
                <a:ext cx="476910" cy="1007565"/>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solidFill>
                <a:schemeClr val="accent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504" name="Freeform 67"/>
            <p:cNvSpPr>
              <a:spLocks/>
            </p:cNvSpPr>
            <p:nvPr/>
          </p:nvSpPr>
          <p:spPr bwMode="auto">
            <a:xfrm>
              <a:off x="9186605" y="2905322"/>
              <a:ext cx="82017" cy="72836"/>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solidFill>
              <a:schemeClr val="accent1"/>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aphicFrame>
        <p:nvGraphicFramePr>
          <p:cNvPr id="55" name="Table 54"/>
          <p:cNvGraphicFramePr>
            <a:graphicFrameLocks noGrp="1"/>
          </p:cNvGraphicFramePr>
          <p:nvPr>
            <p:extLst>
              <p:ext uri="{D42A27DB-BD31-4B8C-83A1-F6EECF244321}">
                <p14:modId xmlns:p14="http://schemas.microsoft.com/office/powerpoint/2010/main" val="1469573284"/>
              </p:ext>
            </p:extLst>
          </p:nvPr>
        </p:nvGraphicFramePr>
        <p:xfrm>
          <a:off x="209604" y="2769372"/>
          <a:ext cx="1193784" cy="1577355"/>
        </p:xfrm>
        <a:graphic>
          <a:graphicData uri="http://schemas.openxmlformats.org/drawingml/2006/table">
            <a:tbl>
              <a:tblPr firstRow="1" bandRow="1">
                <a:tableStyleId>{3C2FFA5D-87B4-456A-9821-1D502468CF0F}</a:tableStyleId>
              </a:tblPr>
              <a:tblGrid>
                <a:gridCol w="596892"/>
                <a:gridCol w="596892"/>
              </a:tblGrid>
              <a:tr h="528197">
                <a:tc>
                  <a:txBody>
                    <a:bodyPr/>
                    <a:lstStyle/>
                    <a:p>
                      <a:endParaRPr lang="en-US" sz="1000" dirty="0"/>
                    </a:p>
                  </a:txBody>
                  <a:tcPr marL="68580" marR="68580" marT="34290" marB="34290"/>
                </a:tc>
                <a:tc>
                  <a:txBody>
                    <a:bodyPr/>
                    <a:lstStyle/>
                    <a:p>
                      <a:pPr algn="ctr"/>
                      <a:r>
                        <a:rPr lang="en-US" sz="1000" dirty="0" smtClean="0"/>
                        <a:t>180+</a:t>
                      </a:r>
                      <a:endParaRPr lang="en-US" sz="1000" b="1" dirty="0"/>
                    </a:p>
                  </a:txBody>
                  <a:tcPr marL="68580" marR="68580" marT="34290" marB="34290" anchor="ctr"/>
                </a:tc>
              </a:tr>
              <a:tr h="520961">
                <a:tc>
                  <a:txBody>
                    <a:bodyPr/>
                    <a:lstStyle/>
                    <a:p>
                      <a:endParaRPr lang="en-US" sz="1000"/>
                    </a:p>
                  </a:txBody>
                  <a:tcPr marL="68580" marR="68580" marT="34290" marB="34290"/>
                </a:tc>
                <a:tc>
                  <a:txBody>
                    <a:bodyPr/>
                    <a:lstStyle/>
                    <a:p>
                      <a:pPr algn="ctr"/>
                      <a:r>
                        <a:rPr lang="en-US" sz="1000" dirty="0" smtClean="0"/>
                        <a:t>123</a:t>
                      </a:r>
                      <a:endParaRPr lang="en-US" sz="1000" b="1" dirty="0">
                        <a:solidFill>
                          <a:schemeClr val="tx1"/>
                        </a:solidFill>
                      </a:endParaRPr>
                    </a:p>
                  </a:txBody>
                  <a:tcPr marL="68580" marR="68580" marT="34290" marB="34290" anchor="ctr"/>
                </a:tc>
              </a:tr>
              <a:tr h="528197">
                <a:tc>
                  <a:txBody>
                    <a:bodyPr/>
                    <a:lstStyle/>
                    <a:p>
                      <a:endParaRPr lang="en-US" sz="1000"/>
                    </a:p>
                  </a:txBody>
                  <a:tcPr marL="68580" marR="68580" marT="34290" marB="34290"/>
                </a:tc>
                <a:tc>
                  <a:txBody>
                    <a:bodyPr/>
                    <a:lstStyle/>
                    <a:p>
                      <a:pPr algn="ctr"/>
                      <a:r>
                        <a:rPr lang="en-US" sz="1000" dirty="0" smtClean="0"/>
                        <a:t>31</a:t>
                      </a:r>
                      <a:endParaRPr lang="en-US" sz="1000" b="1" dirty="0">
                        <a:solidFill>
                          <a:schemeClr val="tx1"/>
                        </a:solidFill>
                      </a:endParaRPr>
                    </a:p>
                  </a:txBody>
                  <a:tcPr marL="68580" marR="68580" marT="34290" marB="34290" anchor="ctr"/>
                </a:tc>
              </a:tr>
            </a:tbl>
          </a:graphicData>
        </a:graphic>
      </p:graphicFrame>
      <p:pic>
        <p:nvPicPr>
          <p:cNvPr id="447" name="Picture 4" descr="http://files.softicons.com/download/system-icons/android-friends-icons-by-rich-d/png/512/Android.png"/>
          <p:cNvPicPr>
            <a:picLocks noChangeAspect="1" noChangeArrowheads="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322361" y="3902367"/>
            <a:ext cx="344074" cy="343984"/>
          </a:xfrm>
          <a:prstGeom prst="rect">
            <a:avLst/>
          </a:prstGeom>
          <a:noFill/>
          <a:extLst>
            <a:ext uri="{909E8E84-426E-40dd-AFC4-6F175D3DCCD1}">
              <a14:hiddenFill xmlns:a14="http://schemas.microsoft.com/office/drawing/2010/main">
                <a:solidFill>
                  <a:srgbClr val="FFFFFF"/>
                </a:solidFill>
              </a14:hiddenFill>
            </a:ext>
          </a:extLst>
        </p:spPr>
      </p:pic>
      <p:pic>
        <p:nvPicPr>
          <p:cNvPr id="448" name="Picture 5" descr="C:\Users\bzamora\Desktop\a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893" y="3335516"/>
            <a:ext cx="379277" cy="425088"/>
          </a:xfrm>
          <a:prstGeom prst="rect">
            <a:avLst/>
          </a:prstGeom>
          <a:noFill/>
          <a:extLst>
            <a:ext uri="{909E8E84-426E-40dd-AFC4-6F175D3DCCD1}">
              <a14:hiddenFill xmlns:a14="http://schemas.microsoft.com/office/drawing/2010/main">
                <a:solidFill>
                  <a:srgbClr val="FFFFFF"/>
                </a:solidFill>
              </a14:hiddenFill>
            </a:ext>
          </a:extLst>
        </p:spPr>
      </p:pic>
      <p:pic>
        <p:nvPicPr>
          <p:cNvPr id="449" name="Picture 4" descr="C:\Users\bzamora\Desktop\wpflagwhit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606" y="2743100"/>
            <a:ext cx="542086" cy="556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21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4"/>
                                        </p:tgtEl>
                                        <p:attrNameLst>
                                          <p:attrName>style.visibility</p:attrName>
                                        </p:attrNameLst>
                                      </p:cBhvr>
                                      <p:to>
                                        <p:strVal val="visible"/>
                                      </p:to>
                                    </p:set>
                                    <p:animEffect transition="in" filter="fade">
                                      <p:cBhvr>
                                        <p:cTn id="12" dur="500"/>
                                        <p:tgtEl>
                                          <p:spTgt spid="2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9"/>
                                        </p:tgtEl>
                                        <p:attrNameLst>
                                          <p:attrName>style.visibility</p:attrName>
                                        </p:attrNameLst>
                                      </p:cBhvr>
                                      <p:to>
                                        <p:strVal val="visible"/>
                                      </p:to>
                                    </p:set>
                                    <p:animEffect transition="in" filter="fade">
                                      <p:cBhvr>
                                        <p:cTn id="17" dur="500"/>
                                        <p:tgtEl>
                                          <p:spTgt spid="10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nodeType="withEffect">
                                  <p:stCondLst>
                                    <p:cond delay="0"/>
                                  </p:stCondLst>
                                  <p:childTnLst>
                                    <p:set>
                                      <p:cBhvr>
                                        <p:cTn id="24" dur="1" fill="hold">
                                          <p:stCondLst>
                                            <p:cond delay="0"/>
                                          </p:stCondLst>
                                        </p:cTn>
                                        <p:tgtEl>
                                          <p:spTgt spid="447"/>
                                        </p:tgtEl>
                                        <p:attrNameLst>
                                          <p:attrName>style.visibility</p:attrName>
                                        </p:attrNameLst>
                                      </p:cBhvr>
                                      <p:to>
                                        <p:strVal val="visible"/>
                                      </p:to>
                                    </p:set>
                                    <p:animEffect transition="in" filter="fade">
                                      <p:cBhvr>
                                        <p:cTn id="25" dur="500"/>
                                        <p:tgtEl>
                                          <p:spTgt spid="447"/>
                                        </p:tgtEl>
                                      </p:cBhvr>
                                    </p:animEffect>
                                  </p:childTnLst>
                                </p:cTn>
                              </p:par>
                              <p:par>
                                <p:cTn id="26" presetID="10" presetClass="entr" presetSubtype="0" fill="hold" nodeType="withEffect">
                                  <p:stCondLst>
                                    <p:cond delay="0"/>
                                  </p:stCondLst>
                                  <p:childTnLst>
                                    <p:set>
                                      <p:cBhvr>
                                        <p:cTn id="27" dur="1" fill="hold">
                                          <p:stCondLst>
                                            <p:cond delay="0"/>
                                          </p:stCondLst>
                                        </p:cTn>
                                        <p:tgtEl>
                                          <p:spTgt spid="448"/>
                                        </p:tgtEl>
                                        <p:attrNameLst>
                                          <p:attrName>style.visibility</p:attrName>
                                        </p:attrNameLst>
                                      </p:cBhvr>
                                      <p:to>
                                        <p:strVal val="visible"/>
                                      </p:to>
                                    </p:set>
                                    <p:animEffect transition="in" filter="fade">
                                      <p:cBhvr>
                                        <p:cTn id="28" dur="500"/>
                                        <p:tgtEl>
                                          <p:spTgt spid="448"/>
                                        </p:tgtEl>
                                      </p:cBhvr>
                                    </p:animEffect>
                                  </p:childTnLst>
                                </p:cTn>
                              </p:par>
                              <p:par>
                                <p:cTn id="29" presetID="10" presetClass="entr" presetSubtype="0" fill="hold" nodeType="withEffect">
                                  <p:stCondLst>
                                    <p:cond delay="0"/>
                                  </p:stCondLst>
                                  <p:childTnLst>
                                    <p:set>
                                      <p:cBhvr>
                                        <p:cTn id="30" dur="1" fill="hold">
                                          <p:stCondLst>
                                            <p:cond delay="0"/>
                                          </p:stCondLst>
                                        </p:cTn>
                                        <p:tgtEl>
                                          <p:spTgt spid="449"/>
                                        </p:tgtEl>
                                        <p:attrNameLst>
                                          <p:attrName>style.visibility</p:attrName>
                                        </p:attrNameLst>
                                      </p:cBhvr>
                                      <p:to>
                                        <p:strVal val="visible"/>
                                      </p:to>
                                    </p:set>
                                    <p:animEffect transition="in" filter="fade">
                                      <p:cBhvr>
                                        <p:cTn id="31"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2" name="Grey Map"/>
          <p:cNvGrpSpPr/>
          <p:nvPr/>
        </p:nvGrpSpPr>
        <p:grpSpPr>
          <a:xfrm>
            <a:off x="1117268" y="879239"/>
            <a:ext cx="7183264" cy="3336799"/>
            <a:chOff x="400809" y="1427427"/>
            <a:chExt cx="8342313" cy="3878792"/>
          </a:xfrm>
          <a:solidFill>
            <a:schemeClr val="tx1">
              <a:alpha val="99000"/>
            </a:schemeClr>
          </a:solidFill>
        </p:grpSpPr>
        <p:sp>
          <p:nvSpPr>
            <p:cNvPr id="783" name="Freeform 8"/>
            <p:cNvSpPr>
              <a:spLocks/>
            </p:cNvSpPr>
            <p:nvPr/>
          </p:nvSpPr>
          <p:spPr bwMode="auto">
            <a:xfrm>
              <a:off x="2533351" y="5245365"/>
              <a:ext cx="103188" cy="52917"/>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84" name="Panama"/>
            <p:cNvSpPr>
              <a:spLocks/>
            </p:cNvSpPr>
            <p:nvPr/>
          </p:nvSpPr>
          <p:spPr bwMode="auto">
            <a:xfrm>
              <a:off x="1826913" y="3295385"/>
              <a:ext cx="161396" cy="82021"/>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85" name="Uruguay"/>
            <p:cNvSpPr>
              <a:spLocks/>
            </p:cNvSpPr>
            <p:nvPr/>
          </p:nvSpPr>
          <p:spPr bwMode="auto">
            <a:xfrm>
              <a:off x="2618017" y="4597136"/>
              <a:ext cx="140229" cy="150813"/>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86" name="Paraguay"/>
            <p:cNvSpPr>
              <a:spLocks/>
            </p:cNvSpPr>
            <p:nvPr/>
          </p:nvSpPr>
          <p:spPr bwMode="auto">
            <a:xfrm>
              <a:off x="2440747" y="4250531"/>
              <a:ext cx="240771" cy="280458"/>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87" name="Bolivia"/>
            <p:cNvSpPr>
              <a:spLocks/>
            </p:cNvSpPr>
            <p:nvPr/>
          </p:nvSpPr>
          <p:spPr bwMode="auto">
            <a:xfrm>
              <a:off x="2202622" y="3964781"/>
              <a:ext cx="365125" cy="428625"/>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88" name="Freeform 18"/>
            <p:cNvSpPr>
              <a:spLocks/>
            </p:cNvSpPr>
            <p:nvPr/>
          </p:nvSpPr>
          <p:spPr bwMode="auto">
            <a:xfrm>
              <a:off x="1882476" y="3589073"/>
              <a:ext cx="150813" cy="187854"/>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0" name="Freeform 20"/>
            <p:cNvSpPr>
              <a:spLocks/>
            </p:cNvSpPr>
            <p:nvPr/>
          </p:nvSpPr>
          <p:spPr bwMode="auto">
            <a:xfrm>
              <a:off x="2517476" y="3417094"/>
              <a:ext cx="121708" cy="145521"/>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1" name="Freeform 21"/>
            <p:cNvSpPr>
              <a:spLocks/>
            </p:cNvSpPr>
            <p:nvPr/>
          </p:nvSpPr>
          <p:spPr bwMode="auto">
            <a:xfrm>
              <a:off x="2430163" y="3337719"/>
              <a:ext cx="129646" cy="246063"/>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2" name="Freeform 24"/>
            <p:cNvSpPr>
              <a:spLocks/>
            </p:cNvSpPr>
            <p:nvPr/>
          </p:nvSpPr>
          <p:spPr bwMode="auto">
            <a:xfrm>
              <a:off x="2477788" y="5237427"/>
              <a:ext cx="82021" cy="68792"/>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3" name="Haiti"/>
            <p:cNvSpPr>
              <a:spLocks/>
            </p:cNvSpPr>
            <p:nvPr/>
          </p:nvSpPr>
          <p:spPr bwMode="auto">
            <a:xfrm>
              <a:off x="2102080" y="2946135"/>
              <a:ext cx="76729" cy="58208"/>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4" name="Honduras"/>
            <p:cNvSpPr>
              <a:spLocks/>
            </p:cNvSpPr>
            <p:nvPr/>
          </p:nvSpPr>
          <p:spPr bwMode="auto">
            <a:xfrm>
              <a:off x="1662872" y="3081073"/>
              <a:ext cx="179917" cy="100542"/>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5" name="Freeform 27"/>
            <p:cNvSpPr>
              <a:spLocks/>
            </p:cNvSpPr>
            <p:nvPr/>
          </p:nvSpPr>
          <p:spPr bwMode="auto">
            <a:xfrm>
              <a:off x="1639059" y="3139281"/>
              <a:ext cx="68792" cy="37042"/>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6" name="Nicaragua"/>
            <p:cNvSpPr>
              <a:spLocks/>
            </p:cNvSpPr>
            <p:nvPr/>
          </p:nvSpPr>
          <p:spPr bwMode="auto">
            <a:xfrm>
              <a:off x="1713142" y="3110177"/>
              <a:ext cx="129646" cy="150813"/>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7" name="Guatemala"/>
            <p:cNvSpPr>
              <a:spLocks/>
            </p:cNvSpPr>
            <p:nvPr/>
          </p:nvSpPr>
          <p:spPr bwMode="auto">
            <a:xfrm>
              <a:off x="1591434" y="3022865"/>
              <a:ext cx="111125" cy="137583"/>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8" name="Freeform 30"/>
            <p:cNvSpPr>
              <a:spLocks/>
            </p:cNvSpPr>
            <p:nvPr/>
          </p:nvSpPr>
          <p:spPr bwMode="auto">
            <a:xfrm>
              <a:off x="2165580" y="2943490"/>
              <a:ext cx="105833" cy="74083"/>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99" name="Freeform 34"/>
            <p:cNvSpPr>
              <a:spLocks/>
            </p:cNvSpPr>
            <p:nvPr/>
          </p:nvSpPr>
          <p:spPr bwMode="auto">
            <a:xfrm>
              <a:off x="1832205" y="2837656"/>
              <a:ext cx="291042" cy="113771"/>
            </a:xfrm>
            <a:custGeom>
              <a:avLst/>
              <a:gdLst/>
              <a:ahLst/>
              <a:cxnLst>
                <a:cxn ang="0">
                  <a:pos x="6" y="34"/>
                </a:cxn>
                <a:cxn ang="0">
                  <a:pos x="10" y="34"/>
                </a:cxn>
                <a:cxn ang="0">
                  <a:pos x="20" y="32"/>
                </a:cxn>
                <a:cxn ang="0">
                  <a:pos x="22" y="28"/>
                </a:cxn>
                <a:cxn ang="0">
                  <a:pos x="32" y="24"/>
                </a:cxn>
                <a:cxn ang="0">
                  <a:pos x="42" y="20"/>
                </a:cxn>
                <a:cxn ang="0">
                  <a:pos x="46" y="16"/>
                </a:cxn>
                <a:cxn ang="0">
                  <a:pos x="74" y="20"/>
                </a:cxn>
                <a:cxn ang="0">
                  <a:pos x="66" y="22"/>
                </a:cxn>
                <a:cxn ang="0">
                  <a:pos x="62" y="26"/>
                </a:cxn>
                <a:cxn ang="0">
                  <a:pos x="80" y="28"/>
                </a:cxn>
                <a:cxn ang="0">
                  <a:pos x="92" y="30"/>
                </a:cxn>
                <a:cxn ang="0">
                  <a:pos x="96" y="32"/>
                </a:cxn>
                <a:cxn ang="0">
                  <a:pos x="106" y="38"/>
                </a:cxn>
                <a:cxn ang="0">
                  <a:pos x="126" y="44"/>
                </a:cxn>
                <a:cxn ang="0">
                  <a:pos x="130" y="46"/>
                </a:cxn>
                <a:cxn ang="0">
                  <a:pos x="132" y="56"/>
                </a:cxn>
                <a:cxn ang="0">
                  <a:pos x="140" y="64"/>
                </a:cxn>
                <a:cxn ang="0">
                  <a:pos x="150" y="66"/>
                </a:cxn>
                <a:cxn ang="0">
                  <a:pos x="154" y="68"/>
                </a:cxn>
                <a:cxn ang="0">
                  <a:pos x="156" y="74"/>
                </a:cxn>
                <a:cxn ang="0">
                  <a:pos x="144" y="82"/>
                </a:cxn>
                <a:cxn ang="0">
                  <a:pos x="158" y="84"/>
                </a:cxn>
                <a:cxn ang="0">
                  <a:pos x="174" y="82"/>
                </a:cxn>
                <a:cxn ang="0">
                  <a:pos x="188" y="82"/>
                </a:cxn>
                <a:cxn ang="0">
                  <a:pos x="198" y="82"/>
                </a:cxn>
                <a:cxn ang="0">
                  <a:pos x="218" y="76"/>
                </a:cxn>
                <a:cxn ang="0">
                  <a:pos x="218" y="72"/>
                </a:cxn>
                <a:cxn ang="0">
                  <a:pos x="210" y="66"/>
                </a:cxn>
                <a:cxn ang="0">
                  <a:pos x="200" y="64"/>
                </a:cxn>
                <a:cxn ang="0">
                  <a:pos x="196" y="64"/>
                </a:cxn>
                <a:cxn ang="0">
                  <a:pos x="186" y="62"/>
                </a:cxn>
                <a:cxn ang="0">
                  <a:pos x="190" y="56"/>
                </a:cxn>
                <a:cxn ang="0">
                  <a:pos x="192" y="52"/>
                </a:cxn>
                <a:cxn ang="0">
                  <a:pos x="182" y="50"/>
                </a:cxn>
                <a:cxn ang="0">
                  <a:pos x="168" y="46"/>
                </a:cxn>
                <a:cxn ang="0">
                  <a:pos x="154" y="38"/>
                </a:cxn>
                <a:cxn ang="0">
                  <a:pos x="148" y="38"/>
                </a:cxn>
                <a:cxn ang="0">
                  <a:pos x="144" y="32"/>
                </a:cxn>
                <a:cxn ang="0">
                  <a:pos x="142" y="32"/>
                </a:cxn>
                <a:cxn ang="0">
                  <a:pos x="128" y="26"/>
                </a:cxn>
                <a:cxn ang="0">
                  <a:pos x="116" y="18"/>
                </a:cxn>
                <a:cxn ang="0">
                  <a:pos x="102" y="8"/>
                </a:cxn>
                <a:cxn ang="0">
                  <a:pos x="88" y="6"/>
                </a:cxn>
                <a:cxn ang="0">
                  <a:pos x="82" y="4"/>
                </a:cxn>
                <a:cxn ang="0">
                  <a:pos x="58" y="2"/>
                </a:cxn>
                <a:cxn ang="0">
                  <a:pos x="44" y="2"/>
                </a:cxn>
                <a:cxn ang="0">
                  <a:pos x="26" y="8"/>
                </a:cxn>
                <a:cxn ang="0">
                  <a:pos x="16" y="14"/>
                </a:cxn>
                <a:cxn ang="0">
                  <a:pos x="14" y="26"/>
                </a:cxn>
                <a:cxn ang="0">
                  <a:pos x="8" y="30"/>
                </a:cxn>
              </a:cxnLst>
              <a:rect l="0" t="0" r="r" b="b"/>
              <a:pathLst>
                <a:path w="220" h="86">
                  <a:moveTo>
                    <a:pt x="0" y="32"/>
                  </a:moveTo>
                  <a:lnTo>
                    <a:pt x="0" y="32"/>
                  </a:lnTo>
                  <a:lnTo>
                    <a:pt x="2" y="36"/>
                  </a:lnTo>
                  <a:lnTo>
                    <a:pt x="6" y="34"/>
                  </a:lnTo>
                  <a:lnTo>
                    <a:pt x="6" y="34"/>
                  </a:lnTo>
                  <a:lnTo>
                    <a:pt x="10" y="32"/>
                  </a:lnTo>
                  <a:lnTo>
                    <a:pt x="12" y="32"/>
                  </a:lnTo>
                  <a:lnTo>
                    <a:pt x="12" y="32"/>
                  </a:lnTo>
                  <a:lnTo>
                    <a:pt x="12" y="32"/>
                  </a:lnTo>
                  <a:lnTo>
                    <a:pt x="10" y="34"/>
                  </a:lnTo>
                  <a:lnTo>
                    <a:pt x="12" y="34"/>
                  </a:lnTo>
                  <a:lnTo>
                    <a:pt x="14" y="34"/>
                  </a:lnTo>
                  <a:lnTo>
                    <a:pt x="14" y="34"/>
                  </a:lnTo>
                  <a:lnTo>
                    <a:pt x="16" y="32"/>
                  </a:lnTo>
                  <a:lnTo>
                    <a:pt x="20" y="32"/>
                  </a:lnTo>
                  <a:lnTo>
                    <a:pt x="20" y="32"/>
                  </a:lnTo>
                  <a:lnTo>
                    <a:pt x="22" y="30"/>
                  </a:lnTo>
                  <a:lnTo>
                    <a:pt x="24" y="30"/>
                  </a:lnTo>
                  <a:lnTo>
                    <a:pt x="22" y="28"/>
                  </a:lnTo>
                  <a:lnTo>
                    <a:pt x="22" y="28"/>
                  </a:lnTo>
                  <a:lnTo>
                    <a:pt x="22" y="28"/>
                  </a:lnTo>
                  <a:lnTo>
                    <a:pt x="22" y="26"/>
                  </a:lnTo>
                  <a:lnTo>
                    <a:pt x="26" y="24"/>
                  </a:lnTo>
                  <a:lnTo>
                    <a:pt x="26" y="24"/>
                  </a:lnTo>
                  <a:lnTo>
                    <a:pt x="32" y="24"/>
                  </a:lnTo>
                  <a:lnTo>
                    <a:pt x="36" y="24"/>
                  </a:lnTo>
                  <a:lnTo>
                    <a:pt x="36" y="24"/>
                  </a:lnTo>
                  <a:lnTo>
                    <a:pt x="40" y="22"/>
                  </a:lnTo>
                  <a:lnTo>
                    <a:pt x="42" y="20"/>
                  </a:lnTo>
                  <a:lnTo>
                    <a:pt x="42" y="20"/>
                  </a:lnTo>
                  <a:lnTo>
                    <a:pt x="44" y="18"/>
                  </a:lnTo>
                  <a:lnTo>
                    <a:pt x="44" y="18"/>
                  </a:lnTo>
                  <a:lnTo>
                    <a:pt x="44" y="16"/>
                  </a:lnTo>
                  <a:lnTo>
                    <a:pt x="46" y="16"/>
                  </a:lnTo>
                  <a:lnTo>
                    <a:pt x="46" y="16"/>
                  </a:lnTo>
                  <a:lnTo>
                    <a:pt x="60" y="16"/>
                  </a:lnTo>
                  <a:lnTo>
                    <a:pt x="70" y="18"/>
                  </a:lnTo>
                  <a:lnTo>
                    <a:pt x="70" y="18"/>
                  </a:lnTo>
                  <a:lnTo>
                    <a:pt x="74" y="20"/>
                  </a:lnTo>
                  <a:lnTo>
                    <a:pt x="74" y="20"/>
                  </a:lnTo>
                  <a:lnTo>
                    <a:pt x="72" y="20"/>
                  </a:lnTo>
                  <a:lnTo>
                    <a:pt x="72" y="20"/>
                  </a:lnTo>
                  <a:lnTo>
                    <a:pt x="68" y="22"/>
                  </a:lnTo>
                  <a:lnTo>
                    <a:pt x="66" y="22"/>
                  </a:lnTo>
                  <a:lnTo>
                    <a:pt x="66" y="22"/>
                  </a:lnTo>
                  <a:lnTo>
                    <a:pt x="60" y="22"/>
                  </a:lnTo>
                  <a:lnTo>
                    <a:pt x="58" y="22"/>
                  </a:lnTo>
                  <a:lnTo>
                    <a:pt x="58" y="22"/>
                  </a:lnTo>
                  <a:lnTo>
                    <a:pt x="58" y="24"/>
                  </a:lnTo>
                  <a:lnTo>
                    <a:pt x="62" y="26"/>
                  </a:lnTo>
                  <a:lnTo>
                    <a:pt x="62" y="26"/>
                  </a:lnTo>
                  <a:lnTo>
                    <a:pt x="66" y="28"/>
                  </a:lnTo>
                  <a:lnTo>
                    <a:pt x="72" y="28"/>
                  </a:lnTo>
                  <a:lnTo>
                    <a:pt x="72" y="28"/>
                  </a:lnTo>
                  <a:lnTo>
                    <a:pt x="80" y="28"/>
                  </a:lnTo>
                  <a:lnTo>
                    <a:pt x="84" y="30"/>
                  </a:lnTo>
                  <a:lnTo>
                    <a:pt x="88" y="28"/>
                  </a:lnTo>
                  <a:lnTo>
                    <a:pt x="88" y="28"/>
                  </a:lnTo>
                  <a:lnTo>
                    <a:pt x="90" y="28"/>
                  </a:lnTo>
                  <a:lnTo>
                    <a:pt x="92" y="30"/>
                  </a:lnTo>
                  <a:lnTo>
                    <a:pt x="94" y="28"/>
                  </a:lnTo>
                  <a:lnTo>
                    <a:pt x="94" y="28"/>
                  </a:lnTo>
                  <a:lnTo>
                    <a:pt x="96" y="28"/>
                  </a:lnTo>
                  <a:lnTo>
                    <a:pt x="94" y="30"/>
                  </a:lnTo>
                  <a:lnTo>
                    <a:pt x="96" y="32"/>
                  </a:lnTo>
                  <a:lnTo>
                    <a:pt x="98" y="32"/>
                  </a:lnTo>
                  <a:lnTo>
                    <a:pt x="98" y="32"/>
                  </a:lnTo>
                  <a:lnTo>
                    <a:pt x="100" y="34"/>
                  </a:lnTo>
                  <a:lnTo>
                    <a:pt x="106" y="38"/>
                  </a:lnTo>
                  <a:lnTo>
                    <a:pt x="106" y="38"/>
                  </a:lnTo>
                  <a:lnTo>
                    <a:pt x="112" y="40"/>
                  </a:lnTo>
                  <a:lnTo>
                    <a:pt x="118" y="42"/>
                  </a:lnTo>
                  <a:lnTo>
                    <a:pt x="118" y="42"/>
                  </a:lnTo>
                  <a:lnTo>
                    <a:pt x="124" y="44"/>
                  </a:lnTo>
                  <a:lnTo>
                    <a:pt x="126" y="44"/>
                  </a:lnTo>
                  <a:lnTo>
                    <a:pt x="126" y="44"/>
                  </a:lnTo>
                  <a:lnTo>
                    <a:pt x="128" y="42"/>
                  </a:lnTo>
                  <a:lnTo>
                    <a:pt x="128" y="44"/>
                  </a:lnTo>
                  <a:lnTo>
                    <a:pt x="128" y="44"/>
                  </a:lnTo>
                  <a:lnTo>
                    <a:pt x="130" y="46"/>
                  </a:lnTo>
                  <a:lnTo>
                    <a:pt x="130" y="46"/>
                  </a:lnTo>
                  <a:lnTo>
                    <a:pt x="130" y="48"/>
                  </a:lnTo>
                  <a:lnTo>
                    <a:pt x="130" y="48"/>
                  </a:lnTo>
                  <a:lnTo>
                    <a:pt x="132" y="52"/>
                  </a:lnTo>
                  <a:lnTo>
                    <a:pt x="132" y="56"/>
                  </a:lnTo>
                  <a:lnTo>
                    <a:pt x="132" y="56"/>
                  </a:lnTo>
                  <a:lnTo>
                    <a:pt x="132" y="58"/>
                  </a:lnTo>
                  <a:lnTo>
                    <a:pt x="136" y="62"/>
                  </a:lnTo>
                  <a:lnTo>
                    <a:pt x="136" y="62"/>
                  </a:lnTo>
                  <a:lnTo>
                    <a:pt x="140" y="64"/>
                  </a:lnTo>
                  <a:lnTo>
                    <a:pt x="144" y="64"/>
                  </a:lnTo>
                  <a:lnTo>
                    <a:pt x="144" y="64"/>
                  </a:lnTo>
                  <a:lnTo>
                    <a:pt x="146" y="66"/>
                  </a:lnTo>
                  <a:lnTo>
                    <a:pt x="150" y="66"/>
                  </a:lnTo>
                  <a:lnTo>
                    <a:pt x="150" y="66"/>
                  </a:lnTo>
                  <a:lnTo>
                    <a:pt x="154" y="64"/>
                  </a:lnTo>
                  <a:lnTo>
                    <a:pt x="156" y="64"/>
                  </a:lnTo>
                  <a:lnTo>
                    <a:pt x="154" y="66"/>
                  </a:lnTo>
                  <a:lnTo>
                    <a:pt x="154" y="66"/>
                  </a:lnTo>
                  <a:lnTo>
                    <a:pt x="154" y="68"/>
                  </a:lnTo>
                  <a:lnTo>
                    <a:pt x="158" y="70"/>
                  </a:lnTo>
                  <a:lnTo>
                    <a:pt x="158" y="70"/>
                  </a:lnTo>
                  <a:lnTo>
                    <a:pt x="160" y="72"/>
                  </a:lnTo>
                  <a:lnTo>
                    <a:pt x="156" y="74"/>
                  </a:lnTo>
                  <a:lnTo>
                    <a:pt x="156" y="74"/>
                  </a:lnTo>
                  <a:lnTo>
                    <a:pt x="150" y="78"/>
                  </a:lnTo>
                  <a:lnTo>
                    <a:pt x="150" y="78"/>
                  </a:lnTo>
                  <a:lnTo>
                    <a:pt x="146" y="80"/>
                  </a:lnTo>
                  <a:lnTo>
                    <a:pt x="144" y="82"/>
                  </a:lnTo>
                  <a:lnTo>
                    <a:pt x="144" y="82"/>
                  </a:lnTo>
                  <a:lnTo>
                    <a:pt x="142" y="84"/>
                  </a:lnTo>
                  <a:lnTo>
                    <a:pt x="148" y="86"/>
                  </a:lnTo>
                  <a:lnTo>
                    <a:pt x="148" y="86"/>
                  </a:lnTo>
                  <a:lnTo>
                    <a:pt x="154" y="84"/>
                  </a:lnTo>
                  <a:lnTo>
                    <a:pt x="158" y="84"/>
                  </a:lnTo>
                  <a:lnTo>
                    <a:pt x="158" y="84"/>
                  </a:lnTo>
                  <a:lnTo>
                    <a:pt x="162" y="84"/>
                  </a:lnTo>
                  <a:lnTo>
                    <a:pt x="168" y="82"/>
                  </a:lnTo>
                  <a:lnTo>
                    <a:pt x="168" y="82"/>
                  </a:lnTo>
                  <a:lnTo>
                    <a:pt x="174" y="82"/>
                  </a:lnTo>
                  <a:lnTo>
                    <a:pt x="176" y="82"/>
                  </a:lnTo>
                  <a:lnTo>
                    <a:pt x="178" y="82"/>
                  </a:lnTo>
                  <a:lnTo>
                    <a:pt x="182" y="82"/>
                  </a:lnTo>
                  <a:lnTo>
                    <a:pt x="182" y="82"/>
                  </a:lnTo>
                  <a:lnTo>
                    <a:pt x="188" y="82"/>
                  </a:lnTo>
                  <a:lnTo>
                    <a:pt x="194" y="82"/>
                  </a:lnTo>
                  <a:lnTo>
                    <a:pt x="194" y="82"/>
                  </a:lnTo>
                  <a:lnTo>
                    <a:pt x="194" y="82"/>
                  </a:lnTo>
                  <a:lnTo>
                    <a:pt x="198" y="82"/>
                  </a:lnTo>
                  <a:lnTo>
                    <a:pt x="198" y="82"/>
                  </a:lnTo>
                  <a:lnTo>
                    <a:pt x="202" y="80"/>
                  </a:lnTo>
                  <a:lnTo>
                    <a:pt x="208" y="78"/>
                  </a:lnTo>
                  <a:lnTo>
                    <a:pt x="208" y="78"/>
                  </a:lnTo>
                  <a:lnTo>
                    <a:pt x="214" y="78"/>
                  </a:lnTo>
                  <a:lnTo>
                    <a:pt x="218" y="76"/>
                  </a:lnTo>
                  <a:lnTo>
                    <a:pt x="218" y="76"/>
                  </a:lnTo>
                  <a:lnTo>
                    <a:pt x="220" y="74"/>
                  </a:lnTo>
                  <a:lnTo>
                    <a:pt x="218" y="72"/>
                  </a:lnTo>
                  <a:lnTo>
                    <a:pt x="218" y="72"/>
                  </a:lnTo>
                  <a:lnTo>
                    <a:pt x="218" y="72"/>
                  </a:lnTo>
                  <a:lnTo>
                    <a:pt x="216" y="72"/>
                  </a:lnTo>
                  <a:lnTo>
                    <a:pt x="214" y="70"/>
                  </a:lnTo>
                  <a:lnTo>
                    <a:pt x="212" y="70"/>
                  </a:lnTo>
                  <a:lnTo>
                    <a:pt x="212" y="70"/>
                  </a:lnTo>
                  <a:lnTo>
                    <a:pt x="210" y="66"/>
                  </a:lnTo>
                  <a:lnTo>
                    <a:pt x="208" y="66"/>
                  </a:lnTo>
                  <a:lnTo>
                    <a:pt x="208" y="66"/>
                  </a:lnTo>
                  <a:lnTo>
                    <a:pt x="204" y="66"/>
                  </a:lnTo>
                  <a:lnTo>
                    <a:pt x="200" y="64"/>
                  </a:lnTo>
                  <a:lnTo>
                    <a:pt x="200" y="64"/>
                  </a:lnTo>
                  <a:lnTo>
                    <a:pt x="200" y="64"/>
                  </a:lnTo>
                  <a:lnTo>
                    <a:pt x="198" y="64"/>
                  </a:lnTo>
                  <a:lnTo>
                    <a:pt x="196" y="64"/>
                  </a:lnTo>
                  <a:lnTo>
                    <a:pt x="196" y="64"/>
                  </a:lnTo>
                  <a:lnTo>
                    <a:pt x="196" y="64"/>
                  </a:lnTo>
                  <a:lnTo>
                    <a:pt x="192" y="64"/>
                  </a:lnTo>
                  <a:lnTo>
                    <a:pt x="190" y="64"/>
                  </a:lnTo>
                  <a:lnTo>
                    <a:pt x="190" y="64"/>
                  </a:lnTo>
                  <a:lnTo>
                    <a:pt x="188" y="62"/>
                  </a:lnTo>
                  <a:lnTo>
                    <a:pt x="186" y="62"/>
                  </a:lnTo>
                  <a:lnTo>
                    <a:pt x="186" y="62"/>
                  </a:lnTo>
                  <a:lnTo>
                    <a:pt x="186" y="62"/>
                  </a:lnTo>
                  <a:lnTo>
                    <a:pt x="192" y="60"/>
                  </a:lnTo>
                  <a:lnTo>
                    <a:pt x="192" y="58"/>
                  </a:lnTo>
                  <a:lnTo>
                    <a:pt x="190" y="56"/>
                  </a:lnTo>
                  <a:lnTo>
                    <a:pt x="190" y="56"/>
                  </a:lnTo>
                  <a:lnTo>
                    <a:pt x="190" y="56"/>
                  </a:lnTo>
                  <a:lnTo>
                    <a:pt x="192" y="54"/>
                  </a:lnTo>
                  <a:lnTo>
                    <a:pt x="192" y="52"/>
                  </a:lnTo>
                  <a:lnTo>
                    <a:pt x="192" y="52"/>
                  </a:lnTo>
                  <a:lnTo>
                    <a:pt x="192" y="52"/>
                  </a:lnTo>
                  <a:lnTo>
                    <a:pt x="188" y="52"/>
                  </a:lnTo>
                  <a:lnTo>
                    <a:pt x="184" y="50"/>
                  </a:lnTo>
                  <a:lnTo>
                    <a:pt x="184" y="50"/>
                  </a:lnTo>
                  <a:lnTo>
                    <a:pt x="182" y="50"/>
                  </a:lnTo>
                  <a:lnTo>
                    <a:pt x="180" y="50"/>
                  </a:lnTo>
                  <a:lnTo>
                    <a:pt x="178" y="50"/>
                  </a:lnTo>
                  <a:lnTo>
                    <a:pt x="178" y="50"/>
                  </a:lnTo>
                  <a:lnTo>
                    <a:pt x="172" y="48"/>
                  </a:lnTo>
                  <a:lnTo>
                    <a:pt x="168" y="46"/>
                  </a:lnTo>
                  <a:lnTo>
                    <a:pt x="168" y="46"/>
                  </a:lnTo>
                  <a:lnTo>
                    <a:pt x="166" y="44"/>
                  </a:lnTo>
                  <a:lnTo>
                    <a:pt x="160" y="42"/>
                  </a:lnTo>
                  <a:lnTo>
                    <a:pt x="154" y="38"/>
                  </a:lnTo>
                  <a:lnTo>
                    <a:pt x="154" y="38"/>
                  </a:lnTo>
                  <a:lnTo>
                    <a:pt x="152" y="38"/>
                  </a:lnTo>
                  <a:lnTo>
                    <a:pt x="152" y="38"/>
                  </a:lnTo>
                  <a:lnTo>
                    <a:pt x="150" y="38"/>
                  </a:lnTo>
                  <a:lnTo>
                    <a:pt x="150" y="38"/>
                  </a:lnTo>
                  <a:lnTo>
                    <a:pt x="148" y="38"/>
                  </a:lnTo>
                  <a:lnTo>
                    <a:pt x="150" y="38"/>
                  </a:lnTo>
                  <a:lnTo>
                    <a:pt x="150" y="36"/>
                  </a:lnTo>
                  <a:lnTo>
                    <a:pt x="150" y="36"/>
                  </a:lnTo>
                  <a:lnTo>
                    <a:pt x="150" y="36"/>
                  </a:lnTo>
                  <a:lnTo>
                    <a:pt x="144" y="32"/>
                  </a:lnTo>
                  <a:lnTo>
                    <a:pt x="144" y="32"/>
                  </a:lnTo>
                  <a:lnTo>
                    <a:pt x="144" y="30"/>
                  </a:lnTo>
                  <a:lnTo>
                    <a:pt x="142" y="32"/>
                  </a:lnTo>
                  <a:lnTo>
                    <a:pt x="142" y="32"/>
                  </a:lnTo>
                  <a:lnTo>
                    <a:pt x="142" y="32"/>
                  </a:lnTo>
                  <a:lnTo>
                    <a:pt x="142" y="32"/>
                  </a:lnTo>
                  <a:lnTo>
                    <a:pt x="138" y="32"/>
                  </a:lnTo>
                  <a:lnTo>
                    <a:pt x="134" y="30"/>
                  </a:lnTo>
                  <a:lnTo>
                    <a:pt x="134" y="30"/>
                  </a:lnTo>
                  <a:lnTo>
                    <a:pt x="128" y="26"/>
                  </a:lnTo>
                  <a:lnTo>
                    <a:pt x="124" y="22"/>
                  </a:lnTo>
                  <a:lnTo>
                    <a:pt x="124" y="22"/>
                  </a:lnTo>
                  <a:lnTo>
                    <a:pt x="120" y="20"/>
                  </a:lnTo>
                  <a:lnTo>
                    <a:pt x="116" y="18"/>
                  </a:lnTo>
                  <a:lnTo>
                    <a:pt x="116" y="18"/>
                  </a:lnTo>
                  <a:lnTo>
                    <a:pt x="110" y="16"/>
                  </a:lnTo>
                  <a:lnTo>
                    <a:pt x="108" y="12"/>
                  </a:lnTo>
                  <a:lnTo>
                    <a:pt x="108" y="12"/>
                  </a:lnTo>
                  <a:lnTo>
                    <a:pt x="106" y="10"/>
                  </a:lnTo>
                  <a:lnTo>
                    <a:pt x="102" y="8"/>
                  </a:lnTo>
                  <a:lnTo>
                    <a:pt x="102" y="8"/>
                  </a:lnTo>
                  <a:lnTo>
                    <a:pt x="98" y="6"/>
                  </a:lnTo>
                  <a:lnTo>
                    <a:pt x="92" y="6"/>
                  </a:lnTo>
                  <a:lnTo>
                    <a:pt x="92" y="6"/>
                  </a:lnTo>
                  <a:lnTo>
                    <a:pt x="88" y="6"/>
                  </a:lnTo>
                  <a:lnTo>
                    <a:pt x="86" y="6"/>
                  </a:lnTo>
                  <a:lnTo>
                    <a:pt x="86" y="6"/>
                  </a:lnTo>
                  <a:lnTo>
                    <a:pt x="86" y="6"/>
                  </a:lnTo>
                  <a:lnTo>
                    <a:pt x="84" y="4"/>
                  </a:lnTo>
                  <a:lnTo>
                    <a:pt x="82" y="4"/>
                  </a:lnTo>
                  <a:lnTo>
                    <a:pt x="76" y="2"/>
                  </a:lnTo>
                  <a:lnTo>
                    <a:pt x="76" y="2"/>
                  </a:lnTo>
                  <a:lnTo>
                    <a:pt x="64" y="0"/>
                  </a:lnTo>
                  <a:lnTo>
                    <a:pt x="60" y="0"/>
                  </a:lnTo>
                  <a:lnTo>
                    <a:pt x="58" y="2"/>
                  </a:lnTo>
                  <a:lnTo>
                    <a:pt x="58" y="2"/>
                  </a:lnTo>
                  <a:lnTo>
                    <a:pt x="56" y="2"/>
                  </a:lnTo>
                  <a:lnTo>
                    <a:pt x="56" y="2"/>
                  </a:lnTo>
                  <a:lnTo>
                    <a:pt x="52" y="2"/>
                  </a:lnTo>
                  <a:lnTo>
                    <a:pt x="44" y="2"/>
                  </a:lnTo>
                  <a:lnTo>
                    <a:pt x="44" y="2"/>
                  </a:lnTo>
                  <a:lnTo>
                    <a:pt x="36" y="6"/>
                  </a:lnTo>
                  <a:lnTo>
                    <a:pt x="36" y="6"/>
                  </a:lnTo>
                  <a:lnTo>
                    <a:pt x="36" y="6"/>
                  </a:lnTo>
                  <a:lnTo>
                    <a:pt x="26" y="8"/>
                  </a:lnTo>
                  <a:lnTo>
                    <a:pt x="22" y="10"/>
                  </a:lnTo>
                  <a:lnTo>
                    <a:pt x="20" y="12"/>
                  </a:lnTo>
                  <a:lnTo>
                    <a:pt x="20" y="12"/>
                  </a:lnTo>
                  <a:lnTo>
                    <a:pt x="18" y="12"/>
                  </a:lnTo>
                  <a:lnTo>
                    <a:pt x="16" y="14"/>
                  </a:lnTo>
                  <a:lnTo>
                    <a:pt x="16" y="14"/>
                  </a:lnTo>
                  <a:lnTo>
                    <a:pt x="12" y="18"/>
                  </a:lnTo>
                  <a:lnTo>
                    <a:pt x="10" y="22"/>
                  </a:lnTo>
                  <a:lnTo>
                    <a:pt x="10" y="22"/>
                  </a:lnTo>
                  <a:lnTo>
                    <a:pt x="14" y="26"/>
                  </a:lnTo>
                  <a:lnTo>
                    <a:pt x="14" y="26"/>
                  </a:lnTo>
                  <a:lnTo>
                    <a:pt x="14" y="26"/>
                  </a:lnTo>
                  <a:lnTo>
                    <a:pt x="14" y="26"/>
                  </a:lnTo>
                  <a:lnTo>
                    <a:pt x="12" y="28"/>
                  </a:lnTo>
                  <a:lnTo>
                    <a:pt x="8" y="30"/>
                  </a:lnTo>
                  <a:lnTo>
                    <a:pt x="8" y="30"/>
                  </a:lnTo>
                  <a:lnTo>
                    <a:pt x="4" y="32"/>
                  </a:lnTo>
                  <a:lnTo>
                    <a:pt x="0" y="32"/>
                  </a:lnTo>
                  <a:lnTo>
                    <a:pt x="0" y="3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0" name="Jamaica"/>
            <p:cNvSpPr>
              <a:spLocks/>
            </p:cNvSpPr>
            <p:nvPr/>
          </p:nvSpPr>
          <p:spPr bwMode="auto">
            <a:xfrm>
              <a:off x="1985663" y="2991115"/>
              <a:ext cx="66146" cy="29104"/>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1" name="Freeform 36"/>
            <p:cNvSpPr>
              <a:spLocks/>
            </p:cNvSpPr>
            <p:nvPr/>
          </p:nvSpPr>
          <p:spPr bwMode="auto">
            <a:xfrm>
              <a:off x="2297872" y="2996406"/>
              <a:ext cx="44979" cy="13229"/>
            </a:xfrm>
            <a:custGeom>
              <a:avLst/>
              <a:gdLst/>
              <a:ahLst/>
              <a:cxnLst>
                <a:cxn ang="0">
                  <a:pos x="4" y="0"/>
                </a:cxn>
                <a:cxn ang="0">
                  <a:pos x="4" y="0"/>
                </a:cxn>
                <a:cxn ang="0">
                  <a:pos x="2" y="0"/>
                </a:cxn>
                <a:cxn ang="0">
                  <a:pos x="2" y="0"/>
                </a:cxn>
                <a:cxn ang="0">
                  <a:pos x="2" y="2"/>
                </a:cxn>
                <a:cxn ang="0">
                  <a:pos x="0" y="2"/>
                </a:cxn>
                <a:cxn ang="0">
                  <a:pos x="0" y="2"/>
                </a:cxn>
                <a:cxn ang="0">
                  <a:pos x="0" y="2"/>
                </a:cxn>
                <a:cxn ang="0">
                  <a:pos x="0" y="4"/>
                </a:cxn>
                <a:cxn ang="0">
                  <a:pos x="2" y="4"/>
                </a:cxn>
                <a:cxn ang="0">
                  <a:pos x="2" y="4"/>
                </a:cxn>
                <a:cxn ang="0">
                  <a:pos x="0" y="8"/>
                </a:cxn>
                <a:cxn ang="0">
                  <a:pos x="0" y="10"/>
                </a:cxn>
                <a:cxn ang="0">
                  <a:pos x="0" y="10"/>
                </a:cxn>
                <a:cxn ang="0">
                  <a:pos x="0" y="10"/>
                </a:cxn>
                <a:cxn ang="0">
                  <a:pos x="4" y="10"/>
                </a:cxn>
                <a:cxn ang="0">
                  <a:pos x="8" y="10"/>
                </a:cxn>
                <a:cxn ang="0">
                  <a:pos x="8" y="10"/>
                </a:cxn>
                <a:cxn ang="0">
                  <a:pos x="12" y="10"/>
                </a:cxn>
                <a:cxn ang="0">
                  <a:pos x="18" y="10"/>
                </a:cxn>
                <a:cxn ang="0">
                  <a:pos x="18" y="10"/>
                </a:cxn>
                <a:cxn ang="0">
                  <a:pos x="22" y="10"/>
                </a:cxn>
                <a:cxn ang="0">
                  <a:pos x="26" y="10"/>
                </a:cxn>
                <a:cxn ang="0">
                  <a:pos x="26" y="10"/>
                </a:cxn>
                <a:cxn ang="0">
                  <a:pos x="28" y="8"/>
                </a:cxn>
                <a:cxn ang="0">
                  <a:pos x="28" y="6"/>
                </a:cxn>
                <a:cxn ang="0">
                  <a:pos x="30" y="6"/>
                </a:cxn>
                <a:cxn ang="0">
                  <a:pos x="30" y="6"/>
                </a:cxn>
                <a:cxn ang="0">
                  <a:pos x="34" y="4"/>
                </a:cxn>
                <a:cxn ang="0">
                  <a:pos x="34" y="4"/>
                </a:cxn>
                <a:cxn ang="0">
                  <a:pos x="30" y="0"/>
                </a:cxn>
                <a:cxn ang="0">
                  <a:pos x="30" y="0"/>
                </a:cxn>
                <a:cxn ang="0">
                  <a:pos x="22" y="0"/>
                </a:cxn>
                <a:cxn ang="0">
                  <a:pos x="22" y="0"/>
                </a:cxn>
                <a:cxn ang="0">
                  <a:pos x="16" y="0"/>
                </a:cxn>
                <a:cxn ang="0">
                  <a:pos x="4" y="0"/>
                </a:cxn>
                <a:cxn ang="0">
                  <a:pos x="4" y="0"/>
                </a:cxn>
              </a:cxnLst>
              <a:rect l="0" t="0" r="r" b="b"/>
              <a:pathLst>
                <a:path w="34" h="10">
                  <a:moveTo>
                    <a:pt x="4" y="0"/>
                  </a:moveTo>
                  <a:lnTo>
                    <a:pt x="4" y="0"/>
                  </a:lnTo>
                  <a:lnTo>
                    <a:pt x="2" y="0"/>
                  </a:lnTo>
                  <a:lnTo>
                    <a:pt x="2" y="0"/>
                  </a:lnTo>
                  <a:lnTo>
                    <a:pt x="2" y="2"/>
                  </a:lnTo>
                  <a:lnTo>
                    <a:pt x="0" y="2"/>
                  </a:lnTo>
                  <a:lnTo>
                    <a:pt x="0" y="2"/>
                  </a:lnTo>
                  <a:lnTo>
                    <a:pt x="0" y="2"/>
                  </a:lnTo>
                  <a:lnTo>
                    <a:pt x="0" y="4"/>
                  </a:lnTo>
                  <a:lnTo>
                    <a:pt x="2" y="4"/>
                  </a:lnTo>
                  <a:lnTo>
                    <a:pt x="2" y="4"/>
                  </a:lnTo>
                  <a:lnTo>
                    <a:pt x="0" y="8"/>
                  </a:lnTo>
                  <a:lnTo>
                    <a:pt x="0" y="10"/>
                  </a:lnTo>
                  <a:lnTo>
                    <a:pt x="0" y="10"/>
                  </a:lnTo>
                  <a:lnTo>
                    <a:pt x="0" y="10"/>
                  </a:lnTo>
                  <a:lnTo>
                    <a:pt x="4" y="10"/>
                  </a:lnTo>
                  <a:lnTo>
                    <a:pt x="8" y="10"/>
                  </a:lnTo>
                  <a:lnTo>
                    <a:pt x="8" y="10"/>
                  </a:lnTo>
                  <a:lnTo>
                    <a:pt x="12" y="10"/>
                  </a:lnTo>
                  <a:lnTo>
                    <a:pt x="18" y="10"/>
                  </a:lnTo>
                  <a:lnTo>
                    <a:pt x="18" y="10"/>
                  </a:lnTo>
                  <a:lnTo>
                    <a:pt x="22" y="10"/>
                  </a:lnTo>
                  <a:lnTo>
                    <a:pt x="26" y="10"/>
                  </a:lnTo>
                  <a:lnTo>
                    <a:pt x="26" y="10"/>
                  </a:lnTo>
                  <a:lnTo>
                    <a:pt x="28" y="8"/>
                  </a:lnTo>
                  <a:lnTo>
                    <a:pt x="28" y="6"/>
                  </a:lnTo>
                  <a:lnTo>
                    <a:pt x="30" y="6"/>
                  </a:lnTo>
                  <a:lnTo>
                    <a:pt x="30" y="6"/>
                  </a:lnTo>
                  <a:lnTo>
                    <a:pt x="34" y="4"/>
                  </a:lnTo>
                  <a:lnTo>
                    <a:pt x="34" y="4"/>
                  </a:lnTo>
                  <a:lnTo>
                    <a:pt x="30" y="0"/>
                  </a:lnTo>
                  <a:lnTo>
                    <a:pt x="30" y="0"/>
                  </a:lnTo>
                  <a:lnTo>
                    <a:pt x="22" y="0"/>
                  </a:lnTo>
                  <a:lnTo>
                    <a:pt x="22" y="0"/>
                  </a:lnTo>
                  <a:lnTo>
                    <a:pt x="16" y="0"/>
                  </a:lnTo>
                  <a:lnTo>
                    <a:pt x="4" y="0"/>
                  </a:lnTo>
                  <a:lnTo>
                    <a:pt x="4"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2" name="belize"/>
            <p:cNvSpPr>
              <a:spLocks/>
            </p:cNvSpPr>
            <p:nvPr/>
          </p:nvSpPr>
          <p:spPr bwMode="auto">
            <a:xfrm>
              <a:off x="1678747" y="3004344"/>
              <a:ext cx="44979" cy="76729"/>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3" name="Freeform 39"/>
            <p:cNvSpPr>
              <a:spLocks/>
            </p:cNvSpPr>
            <p:nvPr/>
          </p:nvSpPr>
          <p:spPr bwMode="auto">
            <a:xfrm>
              <a:off x="4739976" y="2850885"/>
              <a:ext cx="460375" cy="637646"/>
            </a:xfrm>
            <a:custGeom>
              <a:avLst/>
              <a:gdLst/>
              <a:ahLst/>
              <a:cxnLst>
                <a:cxn ang="0">
                  <a:pos x="306" y="14"/>
                </a:cxn>
                <a:cxn ang="0">
                  <a:pos x="310" y="24"/>
                </a:cxn>
                <a:cxn ang="0">
                  <a:pos x="320" y="48"/>
                </a:cxn>
                <a:cxn ang="0">
                  <a:pos x="318" y="66"/>
                </a:cxn>
                <a:cxn ang="0">
                  <a:pos x="326" y="98"/>
                </a:cxn>
                <a:cxn ang="0">
                  <a:pos x="336" y="102"/>
                </a:cxn>
                <a:cxn ang="0">
                  <a:pos x="340" y="104"/>
                </a:cxn>
                <a:cxn ang="0">
                  <a:pos x="348" y="114"/>
                </a:cxn>
                <a:cxn ang="0">
                  <a:pos x="326" y="134"/>
                </a:cxn>
                <a:cxn ang="0">
                  <a:pos x="318" y="158"/>
                </a:cxn>
                <a:cxn ang="0">
                  <a:pos x="306" y="230"/>
                </a:cxn>
                <a:cxn ang="0">
                  <a:pos x="288" y="266"/>
                </a:cxn>
                <a:cxn ang="0">
                  <a:pos x="284" y="286"/>
                </a:cxn>
                <a:cxn ang="0">
                  <a:pos x="274" y="312"/>
                </a:cxn>
                <a:cxn ang="0">
                  <a:pos x="272" y="346"/>
                </a:cxn>
                <a:cxn ang="0">
                  <a:pos x="256" y="360"/>
                </a:cxn>
                <a:cxn ang="0">
                  <a:pos x="272" y="394"/>
                </a:cxn>
                <a:cxn ang="0">
                  <a:pos x="286" y="416"/>
                </a:cxn>
                <a:cxn ang="0">
                  <a:pos x="294" y="428"/>
                </a:cxn>
                <a:cxn ang="0">
                  <a:pos x="312" y="448"/>
                </a:cxn>
                <a:cxn ang="0">
                  <a:pos x="304" y="462"/>
                </a:cxn>
                <a:cxn ang="0">
                  <a:pos x="290" y="460"/>
                </a:cxn>
                <a:cxn ang="0">
                  <a:pos x="268" y="472"/>
                </a:cxn>
                <a:cxn ang="0">
                  <a:pos x="236" y="482"/>
                </a:cxn>
                <a:cxn ang="0">
                  <a:pos x="210" y="482"/>
                </a:cxn>
                <a:cxn ang="0">
                  <a:pos x="180" y="464"/>
                </a:cxn>
                <a:cxn ang="0">
                  <a:pos x="164" y="464"/>
                </a:cxn>
                <a:cxn ang="0">
                  <a:pos x="148" y="464"/>
                </a:cxn>
                <a:cxn ang="0">
                  <a:pos x="136" y="454"/>
                </a:cxn>
                <a:cxn ang="0">
                  <a:pos x="126" y="438"/>
                </a:cxn>
                <a:cxn ang="0">
                  <a:pos x="120" y="428"/>
                </a:cxn>
                <a:cxn ang="0">
                  <a:pos x="110" y="414"/>
                </a:cxn>
                <a:cxn ang="0">
                  <a:pos x="106" y="406"/>
                </a:cxn>
                <a:cxn ang="0">
                  <a:pos x="100" y="398"/>
                </a:cxn>
                <a:cxn ang="0">
                  <a:pos x="86" y="384"/>
                </a:cxn>
                <a:cxn ang="0">
                  <a:pos x="84" y="374"/>
                </a:cxn>
                <a:cxn ang="0">
                  <a:pos x="70" y="364"/>
                </a:cxn>
                <a:cxn ang="0">
                  <a:pos x="58" y="358"/>
                </a:cxn>
                <a:cxn ang="0">
                  <a:pos x="56" y="348"/>
                </a:cxn>
                <a:cxn ang="0">
                  <a:pos x="44" y="342"/>
                </a:cxn>
                <a:cxn ang="0">
                  <a:pos x="46" y="326"/>
                </a:cxn>
                <a:cxn ang="0">
                  <a:pos x="42" y="316"/>
                </a:cxn>
                <a:cxn ang="0">
                  <a:pos x="36" y="306"/>
                </a:cxn>
                <a:cxn ang="0">
                  <a:pos x="32" y="288"/>
                </a:cxn>
                <a:cxn ang="0">
                  <a:pos x="24" y="282"/>
                </a:cxn>
                <a:cxn ang="0">
                  <a:pos x="20" y="262"/>
                </a:cxn>
                <a:cxn ang="0">
                  <a:pos x="20" y="252"/>
                </a:cxn>
                <a:cxn ang="0">
                  <a:pos x="8" y="248"/>
                </a:cxn>
                <a:cxn ang="0">
                  <a:pos x="0" y="248"/>
                </a:cxn>
                <a:cxn ang="0">
                  <a:pos x="8" y="226"/>
                </a:cxn>
                <a:cxn ang="0">
                  <a:pos x="8" y="218"/>
                </a:cxn>
                <a:cxn ang="0">
                  <a:pos x="14" y="210"/>
                </a:cxn>
                <a:cxn ang="0">
                  <a:pos x="12" y="196"/>
                </a:cxn>
                <a:cxn ang="0">
                  <a:pos x="26" y="170"/>
                </a:cxn>
                <a:cxn ang="0">
                  <a:pos x="36" y="170"/>
                </a:cxn>
                <a:cxn ang="0">
                  <a:pos x="54" y="14"/>
                </a:cxn>
                <a:cxn ang="0">
                  <a:pos x="268" y="16"/>
                </a:cxn>
                <a:cxn ang="0">
                  <a:pos x="272" y="14"/>
                </a:cxn>
                <a:cxn ang="0">
                  <a:pos x="280" y="6"/>
                </a:cxn>
                <a:cxn ang="0">
                  <a:pos x="288" y="4"/>
                </a:cxn>
              </a:cxnLst>
              <a:rect l="0" t="0" r="r" b="b"/>
              <a:pathLst>
                <a:path w="348" h="482">
                  <a:moveTo>
                    <a:pt x="290" y="0"/>
                  </a:moveTo>
                  <a:lnTo>
                    <a:pt x="290" y="0"/>
                  </a:lnTo>
                  <a:lnTo>
                    <a:pt x="300" y="10"/>
                  </a:lnTo>
                  <a:lnTo>
                    <a:pt x="306" y="14"/>
                  </a:lnTo>
                  <a:lnTo>
                    <a:pt x="308" y="16"/>
                  </a:lnTo>
                  <a:lnTo>
                    <a:pt x="308" y="20"/>
                  </a:lnTo>
                  <a:lnTo>
                    <a:pt x="308" y="20"/>
                  </a:lnTo>
                  <a:lnTo>
                    <a:pt x="310" y="24"/>
                  </a:lnTo>
                  <a:lnTo>
                    <a:pt x="310" y="30"/>
                  </a:lnTo>
                  <a:lnTo>
                    <a:pt x="316" y="38"/>
                  </a:lnTo>
                  <a:lnTo>
                    <a:pt x="320" y="46"/>
                  </a:lnTo>
                  <a:lnTo>
                    <a:pt x="320" y="48"/>
                  </a:lnTo>
                  <a:lnTo>
                    <a:pt x="320" y="50"/>
                  </a:lnTo>
                  <a:lnTo>
                    <a:pt x="320" y="50"/>
                  </a:lnTo>
                  <a:lnTo>
                    <a:pt x="318" y="56"/>
                  </a:lnTo>
                  <a:lnTo>
                    <a:pt x="318" y="66"/>
                  </a:lnTo>
                  <a:lnTo>
                    <a:pt x="320" y="82"/>
                  </a:lnTo>
                  <a:lnTo>
                    <a:pt x="320" y="82"/>
                  </a:lnTo>
                  <a:lnTo>
                    <a:pt x="324" y="94"/>
                  </a:lnTo>
                  <a:lnTo>
                    <a:pt x="326" y="98"/>
                  </a:lnTo>
                  <a:lnTo>
                    <a:pt x="330" y="98"/>
                  </a:lnTo>
                  <a:lnTo>
                    <a:pt x="330" y="98"/>
                  </a:lnTo>
                  <a:lnTo>
                    <a:pt x="334" y="98"/>
                  </a:lnTo>
                  <a:lnTo>
                    <a:pt x="336" y="102"/>
                  </a:lnTo>
                  <a:lnTo>
                    <a:pt x="338" y="104"/>
                  </a:lnTo>
                  <a:lnTo>
                    <a:pt x="340" y="106"/>
                  </a:lnTo>
                  <a:lnTo>
                    <a:pt x="340" y="104"/>
                  </a:lnTo>
                  <a:lnTo>
                    <a:pt x="340" y="104"/>
                  </a:lnTo>
                  <a:lnTo>
                    <a:pt x="342" y="104"/>
                  </a:lnTo>
                  <a:lnTo>
                    <a:pt x="344" y="104"/>
                  </a:lnTo>
                  <a:lnTo>
                    <a:pt x="348" y="114"/>
                  </a:lnTo>
                  <a:lnTo>
                    <a:pt x="348" y="114"/>
                  </a:lnTo>
                  <a:lnTo>
                    <a:pt x="344" y="120"/>
                  </a:lnTo>
                  <a:lnTo>
                    <a:pt x="338" y="126"/>
                  </a:lnTo>
                  <a:lnTo>
                    <a:pt x="330" y="132"/>
                  </a:lnTo>
                  <a:lnTo>
                    <a:pt x="326" y="134"/>
                  </a:lnTo>
                  <a:lnTo>
                    <a:pt x="322" y="140"/>
                  </a:lnTo>
                  <a:lnTo>
                    <a:pt x="320" y="146"/>
                  </a:lnTo>
                  <a:lnTo>
                    <a:pt x="318" y="158"/>
                  </a:lnTo>
                  <a:lnTo>
                    <a:pt x="318" y="158"/>
                  </a:lnTo>
                  <a:lnTo>
                    <a:pt x="312" y="194"/>
                  </a:lnTo>
                  <a:lnTo>
                    <a:pt x="308" y="220"/>
                  </a:lnTo>
                  <a:lnTo>
                    <a:pt x="308" y="220"/>
                  </a:lnTo>
                  <a:lnTo>
                    <a:pt x="306" y="230"/>
                  </a:lnTo>
                  <a:lnTo>
                    <a:pt x="304" y="240"/>
                  </a:lnTo>
                  <a:lnTo>
                    <a:pt x="296" y="252"/>
                  </a:lnTo>
                  <a:lnTo>
                    <a:pt x="290" y="260"/>
                  </a:lnTo>
                  <a:lnTo>
                    <a:pt x="288" y="266"/>
                  </a:lnTo>
                  <a:lnTo>
                    <a:pt x="286" y="274"/>
                  </a:lnTo>
                  <a:lnTo>
                    <a:pt x="286" y="274"/>
                  </a:lnTo>
                  <a:lnTo>
                    <a:pt x="286" y="282"/>
                  </a:lnTo>
                  <a:lnTo>
                    <a:pt x="284" y="286"/>
                  </a:lnTo>
                  <a:lnTo>
                    <a:pt x="280" y="292"/>
                  </a:lnTo>
                  <a:lnTo>
                    <a:pt x="278" y="296"/>
                  </a:lnTo>
                  <a:lnTo>
                    <a:pt x="276" y="302"/>
                  </a:lnTo>
                  <a:lnTo>
                    <a:pt x="274" y="312"/>
                  </a:lnTo>
                  <a:lnTo>
                    <a:pt x="274" y="326"/>
                  </a:lnTo>
                  <a:lnTo>
                    <a:pt x="274" y="326"/>
                  </a:lnTo>
                  <a:lnTo>
                    <a:pt x="274" y="338"/>
                  </a:lnTo>
                  <a:lnTo>
                    <a:pt x="272" y="346"/>
                  </a:lnTo>
                  <a:lnTo>
                    <a:pt x="270" y="352"/>
                  </a:lnTo>
                  <a:lnTo>
                    <a:pt x="266" y="356"/>
                  </a:lnTo>
                  <a:lnTo>
                    <a:pt x="260" y="360"/>
                  </a:lnTo>
                  <a:lnTo>
                    <a:pt x="256" y="360"/>
                  </a:lnTo>
                  <a:lnTo>
                    <a:pt x="250" y="374"/>
                  </a:lnTo>
                  <a:lnTo>
                    <a:pt x="250" y="374"/>
                  </a:lnTo>
                  <a:lnTo>
                    <a:pt x="262" y="384"/>
                  </a:lnTo>
                  <a:lnTo>
                    <a:pt x="272" y="394"/>
                  </a:lnTo>
                  <a:lnTo>
                    <a:pt x="278" y="400"/>
                  </a:lnTo>
                  <a:lnTo>
                    <a:pt x="280" y="406"/>
                  </a:lnTo>
                  <a:lnTo>
                    <a:pt x="280" y="406"/>
                  </a:lnTo>
                  <a:lnTo>
                    <a:pt x="286" y="416"/>
                  </a:lnTo>
                  <a:lnTo>
                    <a:pt x="288" y="418"/>
                  </a:lnTo>
                  <a:lnTo>
                    <a:pt x="290" y="422"/>
                  </a:lnTo>
                  <a:lnTo>
                    <a:pt x="294" y="428"/>
                  </a:lnTo>
                  <a:lnTo>
                    <a:pt x="294" y="428"/>
                  </a:lnTo>
                  <a:lnTo>
                    <a:pt x="298" y="434"/>
                  </a:lnTo>
                  <a:lnTo>
                    <a:pt x="300" y="438"/>
                  </a:lnTo>
                  <a:lnTo>
                    <a:pt x="306" y="442"/>
                  </a:lnTo>
                  <a:lnTo>
                    <a:pt x="312" y="448"/>
                  </a:lnTo>
                  <a:lnTo>
                    <a:pt x="312" y="452"/>
                  </a:lnTo>
                  <a:lnTo>
                    <a:pt x="310" y="456"/>
                  </a:lnTo>
                  <a:lnTo>
                    <a:pt x="310" y="456"/>
                  </a:lnTo>
                  <a:lnTo>
                    <a:pt x="304" y="462"/>
                  </a:lnTo>
                  <a:lnTo>
                    <a:pt x="300" y="464"/>
                  </a:lnTo>
                  <a:lnTo>
                    <a:pt x="296" y="462"/>
                  </a:lnTo>
                  <a:lnTo>
                    <a:pt x="294" y="460"/>
                  </a:lnTo>
                  <a:lnTo>
                    <a:pt x="290" y="460"/>
                  </a:lnTo>
                  <a:lnTo>
                    <a:pt x="286" y="460"/>
                  </a:lnTo>
                  <a:lnTo>
                    <a:pt x="278" y="464"/>
                  </a:lnTo>
                  <a:lnTo>
                    <a:pt x="268" y="472"/>
                  </a:lnTo>
                  <a:lnTo>
                    <a:pt x="268" y="472"/>
                  </a:lnTo>
                  <a:lnTo>
                    <a:pt x="258" y="478"/>
                  </a:lnTo>
                  <a:lnTo>
                    <a:pt x="250" y="482"/>
                  </a:lnTo>
                  <a:lnTo>
                    <a:pt x="244" y="482"/>
                  </a:lnTo>
                  <a:lnTo>
                    <a:pt x="236" y="482"/>
                  </a:lnTo>
                  <a:lnTo>
                    <a:pt x="224" y="480"/>
                  </a:lnTo>
                  <a:lnTo>
                    <a:pt x="218" y="480"/>
                  </a:lnTo>
                  <a:lnTo>
                    <a:pt x="210" y="482"/>
                  </a:lnTo>
                  <a:lnTo>
                    <a:pt x="210" y="482"/>
                  </a:lnTo>
                  <a:lnTo>
                    <a:pt x="204" y="482"/>
                  </a:lnTo>
                  <a:lnTo>
                    <a:pt x="198" y="478"/>
                  </a:lnTo>
                  <a:lnTo>
                    <a:pt x="180" y="464"/>
                  </a:lnTo>
                  <a:lnTo>
                    <a:pt x="180" y="464"/>
                  </a:lnTo>
                  <a:lnTo>
                    <a:pt x="174" y="460"/>
                  </a:lnTo>
                  <a:lnTo>
                    <a:pt x="170" y="462"/>
                  </a:lnTo>
                  <a:lnTo>
                    <a:pt x="168" y="464"/>
                  </a:lnTo>
                  <a:lnTo>
                    <a:pt x="164" y="464"/>
                  </a:lnTo>
                  <a:lnTo>
                    <a:pt x="164" y="464"/>
                  </a:lnTo>
                  <a:lnTo>
                    <a:pt x="156" y="464"/>
                  </a:lnTo>
                  <a:lnTo>
                    <a:pt x="152" y="464"/>
                  </a:lnTo>
                  <a:lnTo>
                    <a:pt x="148" y="464"/>
                  </a:lnTo>
                  <a:lnTo>
                    <a:pt x="144" y="460"/>
                  </a:lnTo>
                  <a:lnTo>
                    <a:pt x="144" y="460"/>
                  </a:lnTo>
                  <a:lnTo>
                    <a:pt x="140" y="456"/>
                  </a:lnTo>
                  <a:lnTo>
                    <a:pt x="136" y="454"/>
                  </a:lnTo>
                  <a:lnTo>
                    <a:pt x="134" y="452"/>
                  </a:lnTo>
                  <a:lnTo>
                    <a:pt x="130" y="446"/>
                  </a:lnTo>
                  <a:lnTo>
                    <a:pt x="130" y="446"/>
                  </a:lnTo>
                  <a:lnTo>
                    <a:pt x="126" y="438"/>
                  </a:lnTo>
                  <a:lnTo>
                    <a:pt x="124" y="436"/>
                  </a:lnTo>
                  <a:lnTo>
                    <a:pt x="120" y="434"/>
                  </a:lnTo>
                  <a:lnTo>
                    <a:pt x="120" y="428"/>
                  </a:lnTo>
                  <a:lnTo>
                    <a:pt x="120" y="428"/>
                  </a:lnTo>
                  <a:lnTo>
                    <a:pt x="118" y="424"/>
                  </a:lnTo>
                  <a:lnTo>
                    <a:pt x="116" y="418"/>
                  </a:lnTo>
                  <a:lnTo>
                    <a:pt x="112" y="416"/>
                  </a:lnTo>
                  <a:lnTo>
                    <a:pt x="110" y="414"/>
                  </a:lnTo>
                  <a:lnTo>
                    <a:pt x="110" y="414"/>
                  </a:lnTo>
                  <a:lnTo>
                    <a:pt x="108" y="412"/>
                  </a:lnTo>
                  <a:lnTo>
                    <a:pt x="108" y="412"/>
                  </a:lnTo>
                  <a:lnTo>
                    <a:pt x="106" y="406"/>
                  </a:lnTo>
                  <a:lnTo>
                    <a:pt x="104" y="400"/>
                  </a:lnTo>
                  <a:lnTo>
                    <a:pt x="102" y="398"/>
                  </a:lnTo>
                  <a:lnTo>
                    <a:pt x="100" y="398"/>
                  </a:lnTo>
                  <a:lnTo>
                    <a:pt x="100" y="398"/>
                  </a:lnTo>
                  <a:lnTo>
                    <a:pt x="96" y="396"/>
                  </a:lnTo>
                  <a:lnTo>
                    <a:pt x="94" y="394"/>
                  </a:lnTo>
                  <a:lnTo>
                    <a:pt x="92" y="390"/>
                  </a:lnTo>
                  <a:lnTo>
                    <a:pt x="86" y="384"/>
                  </a:lnTo>
                  <a:lnTo>
                    <a:pt x="86" y="384"/>
                  </a:lnTo>
                  <a:lnTo>
                    <a:pt x="82" y="380"/>
                  </a:lnTo>
                  <a:lnTo>
                    <a:pt x="84" y="376"/>
                  </a:lnTo>
                  <a:lnTo>
                    <a:pt x="84" y="374"/>
                  </a:lnTo>
                  <a:lnTo>
                    <a:pt x="76" y="370"/>
                  </a:lnTo>
                  <a:lnTo>
                    <a:pt x="76" y="370"/>
                  </a:lnTo>
                  <a:lnTo>
                    <a:pt x="70" y="366"/>
                  </a:lnTo>
                  <a:lnTo>
                    <a:pt x="70" y="364"/>
                  </a:lnTo>
                  <a:lnTo>
                    <a:pt x="70" y="362"/>
                  </a:lnTo>
                  <a:lnTo>
                    <a:pt x="62" y="360"/>
                  </a:lnTo>
                  <a:lnTo>
                    <a:pt x="62" y="360"/>
                  </a:lnTo>
                  <a:lnTo>
                    <a:pt x="58" y="358"/>
                  </a:lnTo>
                  <a:lnTo>
                    <a:pt x="56" y="356"/>
                  </a:lnTo>
                  <a:lnTo>
                    <a:pt x="56" y="352"/>
                  </a:lnTo>
                  <a:lnTo>
                    <a:pt x="56" y="350"/>
                  </a:lnTo>
                  <a:lnTo>
                    <a:pt x="56" y="348"/>
                  </a:lnTo>
                  <a:lnTo>
                    <a:pt x="54" y="346"/>
                  </a:lnTo>
                  <a:lnTo>
                    <a:pt x="48" y="344"/>
                  </a:lnTo>
                  <a:lnTo>
                    <a:pt x="48" y="344"/>
                  </a:lnTo>
                  <a:lnTo>
                    <a:pt x="44" y="342"/>
                  </a:lnTo>
                  <a:lnTo>
                    <a:pt x="42" y="338"/>
                  </a:lnTo>
                  <a:lnTo>
                    <a:pt x="42" y="336"/>
                  </a:lnTo>
                  <a:lnTo>
                    <a:pt x="44" y="334"/>
                  </a:lnTo>
                  <a:lnTo>
                    <a:pt x="46" y="326"/>
                  </a:lnTo>
                  <a:lnTo>
                    <a:pt x="46" y="324"/>
                  </a:lnTo>
                  <a:lnTo>
                    <a:pt x="44" y="320"/>
                  </a:lnTo>
                  <a:lnTo>
                    <a:pt x="44" y="320"/>
                  </a:lnTo>
                  <a:lnTo>
                    <a:pt x="42" y="316"/>
                  </a:lnTo>
                  <a:lnTo>
                    <a:pt x="42" y="314"/>
                  </a:lnTo>
                  <a:lnTo>
                    <a:pt x="40" y="310"/>
                  </a:lnTo>
                  <a:lnTo>
                    <a:pt x="36" y="306"/>
                  </a:lnTo>
                  <a:lnTo>
                    <a:pt x="36" y="306"/>
                  </a:lnTo>
                  <a:lnTo>
                    <a:pt x="32" y="298"/>
                  </a:lnTo>
                  <a:lnTo>
                    <a:pt x="32" y="294"/>
                  </a:lnTo>
                  <a:lnTo>
                    <a:pt x="32" y="294"/>
                  </a:lnTo>
                  <a:lnTo>
                    <a:pt x="32" y="288"/>
                  </a:lnTo>
                  <a:lnTo>
                    <a:pt x="30" y="286"/>
                  </a:lnTo>
                  <a:lnTo>
                    <a:pt x="28" y="284"/>
                  </a:lnTo>
                  <a:lnTo>
                    <a:pt x="28" y="284"/>
                  </a:lnTo>
                  <a:lnTo>
                    <a:pt x="24" y="282"/>
                  </a:lnTo>
                  <a:lnTo>
                    <a:pt x="24" y="276"/>
                  </a:lnTo>
                  <a:lnTo>
                    <a:pt x="22" y="270"/>
                  </a:lnTo>
                  <a:lnTo>
                    <a:pt x="20" y="262"/>
                  </a:lnTo>
                  <a:lnTo>
                    <a:pt x="20" y="262"/>
                  </a:lnTo>
                  <a:lnTo>
                    <a:pt x="18" y="256"/>
                  </a:lnTo>
                  <a:lnTo>
                    <a:pt x="18" y="254"/>
                  </a:lnTo>
                  <a:lnTo>
                    <a:pt x="20" y="254"/>
                  </a:lnTo>
                  <a:lnTo>
                    <a:pt x="20" y="252"/>
                  </a:lnTo>
                  <a:lnTo>
                    <a:pt x="20" y="252"/>
                  </a:lnTo>
                  <a:lnTo>
                    <a:pt x="16" y="248"/>
                  </a:lnTo>
                  <a:lnTo>
                    <a:pt x="14" y="248"/>
                  </a:lnTo>
                  <a:lnTo>
                    <a:pt x="8" y="248"/>
                  </a:lnTo>
                  <a:lnTo>
                    <a:pt x="4" y="250"/>
                  </a:lnTo>
                  <a:lnTo>
                    <a:pt x="2" y="250"/>
                  </a:lnTo>
                  <a:lnTo>
                    <a:pt x="0" y="248"/>
                  </a:lnTo>
                  <a:lnTo>
                    <a:pt x="0" y="248"/>
                  </a:lnTo>
                  <a:lnTo>
                    <a:pt x="0" y="242"/>
                  </a:lnTo>
                  <a:lnTo>
                    <a:pt x="0" y="236"/>
                  </a:lnTo>
                  <a:lnTo>
                    <a:pt x="2" y="230"/>
                  </a:lnTo>
                  <a:lnTo>
                    <a:pt x="8" y="226"/>
                  </a:lnTo>
                  <a:lnTo>
                    <a:pt x="8" y="224"/>
                  </a:lnTo>
                  <a:lnTo>
                    <a:pt x="8" y="222"/>
                  </a:lnTo>
                  <a:lnTo>
                    <a:pt x="8" y="222"/>
                  </a:lnTo>
                  <a:lnTo>
                    <a:pt x="8" y="218"/>
                  </a:lnTo>
                  <a:lnTo>
                    <a:pt x="12" y="214"/>
                  </a:lnTo>
                  <a:lnTo>
                    <a:pt x="14" y="212"/>
                  </a:lnTo>
                  <a:lnTo>
                    <a:pt x="14" y="210"/>
                  </a:lnTo>
                  <a:lnTo>
                    <a:pt x="14" y="210"/>
                  </a:lnTo>
                  <a:lnTo>
                    <a:pt x="10" y="206"/>
                  </a:lnTo>
                  <a:lnTo>
                    <a:pt x="10" y="204"/>
                  </a:lnTo>
                  <a:lnTo>
                    <a:pt x="12" y="202"/>
                  </a:lnTo>
                  <a:lnTo>
                    <a:pt x="12" y="196"/>
                  </a:lnTo>
                  <a:lnTo>
                    <a:pt x="12" y="196"/>
                  </a:lnTo>
                  <a:lnTo>
                    <a:pt x="14" y="188"/>
                  </a:lnTo>
                  <a:lnTo>
                    <a:pt x="16" y="182"/>
                  </a:lnTo>
                  <a:lnTo>
                    <a:pt x="26" y="170"/>
                  </a:lnTo>
                  <a:lnTo>
                    <a:pt x="26" y="170"/>
                  </a:lnTo>
                  <a:lnTo>
                    <a:pt x="30" y="166"/>
                  </a:lnTo>
                  <a:lnTo>
                    <a:pt x="34" y="168"/>
                  </a:lnTo>
                  <a:lnTo>
                    <a:pt x="36" y="170"/>
                  </a:lnTo>
                  <a:lnTo>
                    <a:pt x="44" y="168"/>
                  </a:lnTo>
                  <a:lnTo>
                    <a:pt x="40" y="70"/>
                  </a:lnTo>
                  <a:lnTo>
                    <a:pt x="56" y="70"/>
                  </a:lnTo>
                  <a:lnTo>
                    <a:pt x="54" y="14"/>
                  </a:lnTo>
                  <a:lnTo>
                    <a:pt x="256" y="14"/>
                  </a:lnTo>
                  <a:lnTo>
                    <a:pt x="256" y="14"/>
                  </a:lnTo>
                  <a:lnTo>
                    <a:pt x="262" y="16"/>
                  </a:lnTo>
                  <a:lnTo>
                    <a:pt x="268" y="16"/>
                  </a:lnTo>
                  <a:lnTo>
                    <a:pt x="272" y="16"/>
                  </a:lnTo>
                  <a:lnTo>
                    <a:pt x="272" y="14"/>
                  </a:lnTo>
                  <a:lnTo>
                    <a:pt x="272" y="14"/>
                  </a:lnTo>
                  <a:lnTo>
                    <a:pt x="272" y="14"/>
                  </a:lnTo>
                  <a:lnTo>
                    <a:pt x="270" y="12"/>
                  </a:lnTo>
                  <a:lnTo>
                    <a:pt x="272" y="10"/>
                  </a:lnTo>
                  <a:lnTo>
                    <a:pt x="276" y="10"/>
                  </a:lnTo>
                  <a:lnTo>
                    <a:pt x="280" y="6"/>
                  </a:lnTo>
                  <a:lnTo>
                    <a:pt x="280" y="6"/>
                  </a:lnTo>
                  <a:lnTo>
                    <a:pt x="282" y="4"/>
                  </a:lnTo>
                  <a:lnTo>
                    <a:pt x="284" y="2"/>
                  </a:lnTo>
                  <a:lnTo>
                    <a:pt x="288" y="4"/>
                  </a:lnTo>
                  <a:lnTo>
                    <a:pt x="290" y="0"/>
                  </a:lnTo>
                  <a:lnTo>
                    <a:pt x="29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4" name="Freeform 40"/>
            <p:cNvSpPr>
              <a:spLocks/>
            </p:cNvSpPr>
            <p:nvPr/>
          </p:nvSpPr>
          <p:spPr bwMode="auto">
            <a:xfrm>
              <a:off x="4959580" y="3697552"/>
              <a:ext cx="55563" cy="79375"/>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5" name="Freeform 41"/>
            <p:cNvSpPr>
              <a:spLocks/>
            </p:cNvSpPr>
            <p:nvPr/>
          </p:nvSpPr>
          <p:spPr bwMode="auto">
            <a:xfrm>
              <a:off x="4978101" y="3475302"/>
              <a:ext cx="150813" cy="177271"/>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6" name="Freeform 42"/>
            <p:cNvSpPr>
              <a:spLocks/>
            </p:cNvSpPr>
            <p:nvPr/>
          </p:nvSpPr>
          <p:spPr bwMode="auto">
            <a:xfrm>
              <a:off x="4467455" y="3766344"/>
              <a:ext cx="37042" cy="55563"/>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7" name="Freeform 43"/>
            <p:cNvSpPr>
              <a:spLocks/>
            </p:cNvSpPr>
            <p:nvPr/>
          </p:nvSpPr>
          <p:spPr bwMode="auto">
            <a:xfrm>
              <a:off x="4398663" y="3544094"/>
              <a:ext cx="60854" cy="39688"/>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8" name="Freeform 44"/>
            <p:cNvSpPr>
              <a:spLocks/>
            </p:cNvSpPr>
            <p:nvPr/>
          </p:nvSpPr>
          <p:spPr bwMode="auto">
            <a:xfrm>
              <a:off x="4382788" y="3538802"/>
              <a:ext cx="171979" cy="209021"/>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09" name="Freeform 45"/>
            <p:cNvSpPr>
              <a:spLocks/>
            </p:cNvSpPr>
            <p:nvPr/>
          </p:nvSpPr>
          <p:spPr bwMode="auto">
            <a:xfrm>
              <a:off x="4377497" y="3186906"/>
              <a:ext cx="216958" cy="367771"/>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0" name="Freeform 46"/>
            <p:cNvSpPr>
              <a:spLocks/>
            </p:cNvSpPr>
            <p:nvPr/>
          </p:nvSpPr>
          <p:spPr bwMode="auto">
            <a:xfrm>
              <a:off x="4446288" y="3488531"/>
              <a:ext cx="219604" cy="296333"/>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1" name="Freeform 47"/>
            <p:cNvSpPr>
              <a:spLocks/>
            </p:cNvSpPr>
            <p:nvPr/>
          </p:nvSpPr>
          <p:spPr bwMode="auto">
            <a:xfrm>
              <a:off x="5049538" y="3948906"/>
              <a:ext cx="92604" cy="251354"/>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2" name="Freeform 48"/>
            <p:cNvSpPr>
              <a:spLocks/>
            </p:cNvSpPr>
            <p:nvPr/>
          </p:nvSpPr>
          <p:spPr bwMode="auto">
            <a:xfrm>
              <a:off x="4832580" y="4152636"/>
              <a:ext cx="222250" cy="227542"/>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3" name="Freeform 49"/>
            <p:cNvSpPr>
              <a:spLocks/>
            </p:cNvSpPr>
            <p:nvPr/>
          </p:nvSpPr>
          <p:spPr bwMode="auto">
            <a:xfrm>
              <a:off x="4676476" y="4224073"/>
              <a:ext cx="267229" cy="296333"/>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4" name="Freeform 50"/>
            <p:cNvSpPr>
              <a:spLocks/>
            </p:cNvSpPr>
            <p:nvPr/>
          </p:nvSpPr>
          <p:spPr bwMode="auto">
            <a:xfrm>
              <a:off x="4464809" y="4200261"/>
              <a:ext cx="367771" cy="381000"/>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5" name="Freeform 51"/>
            <p:cNvSpPr>
              <a:spLocks/>
            </p:cNvSpPr>
            <p:nvPr/>
          </p:nvSpPr>
          <p:spPr bwMode="auto">
            <a:xfrm>
              <a:off x="4753205" y="3901281"/>
              <a:ext cx="330729" cy="325438"/>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6" name="Freeform 52"/>
            <p:cNvSpPr>
              <a:spLocks/>
            </p:cNvSpPr>
            <p:nvPr/>
          </p:nvSpPr>
          <p:spPr bwMode="auto">
            <a:xfrm>
              <a:off x="4464809" y="3819261"/>
              <a:ext cx="354542" cy="412750"/>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7" name="Freeform 53"/>
            <p:cNvSpPr>
              <a:spLocks/>
            </p:cNvSpPr>
            <p:nvPr/>
          </p:nvSpPr>
          <p:spPr bwMode="auto">
            <a:xfrm>
              <a:off x="4483330" y="3432969"/>
              <a:ext cx="550333" cy="637646"/>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8" name="Freeform 55"/>
            <p:cNvSpPr>
              <a:spLocks/>
            </p:cNvSpPr>
            <p:nvPr/>
          </p:nvSpPr>
          <p:spPr bwMode="auto">
            <a:xfrm>
              <a:off x="4972809" y="3983302"/>
              <a:ext cx="306917" cy="534458"/>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19" name="Freeform 56"/>
            <p:cNvSpPr>
              <a:spLocks/>
            </p:cNvSpPr>
            <p:nvPr/>
          </p:nvSpPr>
          <p:spPr bwMode="auto">
            <a:xfrm>
              <a:off x="5070705" y="3126052"/>
              <a:ext cx="420688" cy="367771"/>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0" name="Freeform 57"/>
            <p:cNvSpPr>
              <a:spLocks/>
            </p:cNvSpPr>
            <p:nvPr/>
          </p:nvSpPr>
          <p:spPr bwMode="auto">
            <a:xfrm>
              <a:off x="5292955" y="3218656"/>
              <a:ext cx="283104" cy="457729"/>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1" name="Freeform 58"/>
            <p:cNvSpPr>
              <a:spLocks/>
            </p:cNvSpPr>
            <p:nvPr/>
          </p:nvSpPr>
          <p:spPr bwMode="auto">
            <a:xfrm>
              <a:off x="5094518" y="3454136"/>
              <a:ext cx="230188" cy="333375"/>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2" name="Freeform 59"/>
            <p:cNvSpPr>
              <a:spLocks/>
            </p:cNvSpPr>
            <p:nvPr/>
          </p:nvSpPr>
          <p:spPr bwMode="auto">
            <a:xfrm>
              <a:off x="4983393" y="3644636"/>
              <a:ext cx="291042" cy="378354"/>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3" name="Freeform 60"/>
            <p:cNvSpPr>
              <a:spLocks/>
            </p:cNvSpPr>
            <p:nvPr/>
          </p:nvSpPr>
          <p:spPr bwMode="auto">
            <a:xfrm>
              <a:off x="4147309" y="2792677"/>
              <a:ext cx="431271" cy="423333"/>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4" name="Freeform 61"/>
            <p:cNvSpPr>
              <a:spLocks/>
            </p:cNvSpPr>
            <p:nvPr/>
          </p:nvSpPr>
          <p:spPr bwMode="auto">
            <a:xfrm>
              <a:off x="3681643" y="2686844"/>
              <a:ext cx="224896" cy="214313"/>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5" name="Yemen"/>
            <p:cNvSpPr>
              <a:spLocks/>
            </p:cNvSpPr>
            <p:nvPr/>
          </p:nvSpPr>
          <p:spPr bwMode="auto">
            <a:xfrm>
              <a:off x="5329997" y="2988469"/>
              <a:ext cx="293688" cy="201083"/>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6" name="Freeform 64"/>
            <p:cNvSpPr>
              <a:spLocks/>
            </p:cNvSpPr>
            <p:nvPr/>
          </p:nvSpPr>
          <p:spPr bwMode="auto">
            <a:xfrm>
              <a:off x="6258684" y="1969823"/>
              <a:ext cx="777875" cy="280458"/>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7" name="Freeform 66"/>
            <p:cNvSpPr>
              <a:spLocks/>
            </p:cNvSpPr>
            <p:nvPr/>
          </p:nvSpPr>
          <p:spPr bwMode="auto">
            <a:xfrm>
              <a:off x="7412268" y="1916906"/>
              <a:ext cx="232833" cy="235479"/>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8" name="Freeform 67"/>
            <p:cNvSpPr>
              <a:spLocks/>
            </p:cNvSpPr>
            <p:nvPr/>
          </p:nvSpPr>
          <p:spPr bwMode="auto">
            <a:xfrm>
              <a:off x="7105351" y="2938198"/>
              <a:ext cx="71438" cy="63500"/>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29" name="Freeform 104"/>
            <p:cNvSpPr>
              <a:spLocks/>
            </p:cNvSpPr>
            <p:nvPr/>
          </p:nvSpPr>
          <p:spPr bwMode="auto">
            <a:xfrm>
              <a:off x="2395767" y="1541198"/>
              <a:ext cx="505354" cy="211667"/>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0" name="Freeform 105"/>
            <p:cNvSpPr>
              <a:spLocks/>
            </p:cNvSpPr>
            <p:nvPr/>
          </p:nvSpPr>
          <p:spPr bwMode="auto">
            <a:xfrm>
              <a:off x="1834851" y="1546490"/>
              <a:ext cx="317500" cy="76729"/>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1" name="Freeform 106"/>
            <p:cNvSpPr>
              <a:spLocks/>
            </p:cNvSpPr>
            <p:nvPr/>
          </p:nvSpPr>
          <p:spPr bwMode="auto">
            <a:xfrm>
              <a:off x="2583622" y="2120635"/>
              <a:ext cx="47625" cy="23813"/>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2" name="Freeform 107"/>
            <p:cNvSpPr>
              <a:spLocks/>
            </p:cNvSpPr>
            <p:nvPr/>
          </p:nvSpPr>
          <p:spPr bwMode="auto">
            <a:xfrm>
              <a:off x="2647122" y="2125927"/>
              <a:ext cx="37042" cy="29104"/>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3" name="Freeform 108"/>
            <p:cNvSpPr>
              <a:spLocks/>
            </p:cNvSpPr>
            <p:nvPr/>
          </p:nvSpPr>
          <p:spPr bwMode="auto">
            <a:xfrm>
              <a:off x="2710622" y="1996281"/>
              <a:ext cx="158750" cy="124354"/>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4" name="Freeform 109"/>
            <p:cNvSpPr>
              <a:spLocks/>
            </p:cNvSpPr>
            <p:nvPr/>
          </p:nvSpPr>
          <p:spPr bwMode="auto">
            <a:xfrm>
              <a:off x="2834976" y="2091531"/>
              <a:ext cx="31750" cy="34396"/>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5" name="Freeform 110"/>
            <p:cNvSpPr>
              <a:spLocks/>
            </p:cNvSpPr>
            <p:nvPr/>
          </p:nvSpPr>
          <p:spPr bwMode="auto">
            <a:xfrm>
              <a:off x="2287288" y="1681427"/>
              <a:ext cx="142875" cy="58208"/>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6" name="Freeform 111"/>
            <p:cNvSpPr>
              <a:spLocks/>
            </p:cNvSpPr>
            <p:nvPr/>
          </p:nvSpPr>
          <p:spPr bwMode="auto">
            <a:xfrm>
              <a:off x="2620663" y="1535906"/>
              <a:ext cx="58208" cy="21167"/>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7" name="Freeform 112"/>
            <p:cNvSpPr>
              <a:spLocks/>
            </p:cNvSpPr>
            <p:nvPr/>
          </p:nvSpPr>
          <p:spPr bwMode="auto">
            <a:xfrm>
              <a:off x="2199976" y="1533260"/>
              <a:ext cx="119063" cy="39688"/>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8" name="Freeform 113"/>
            <p:cNvSpPr>
              <a:spLocks/>
            </p:cNvSpPr>
            <p:nvPr/>
          </p:nvSpPr>
          <p:spPr bwMode="auto">
            <a:xfrm>
              <a:off x="2329622" y="1535906"/>
              <a:ext cx="89958" cy="29104"/>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39" name="Freeform 114"/>
            <p:cNvSpPr>
              <a:spLocks/>
            </p:cNvSpPr>
            <p:nvPr/>
          </p:nvSpPr>
          <p:spPr bwMode="auto">
            <a:xfrm>
              <a:off x="2406351" y="1498865"/>
              <a:ext cx="261938" cy="39688"/>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0" name="Freeform 115"/>
            <p:cNvSpPr>
              <a:spLocks/>
            </p:cNvSpPr>
            <p:nvPr/>
          </p:nvSpPr>
          <p:spPr bwMode="auto">
            <a:xfrm>
              <a:off x="1755476" y="1535906"/>
              <a:ext cx="185208" cy="52917"/>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1" name="Freeform 116"/>
            <p:cNvSpPr>
              <a:spLocks/>
            </p:cNvSpPr>
            <p:nvPr/>
          </p:nvSpPr>
          <p:spPr bwMode="auto">
            <a:xfrm>
              <a:off x="1932747" y="1488281"/>
              <a:ext cx="105833" cy="26458"/>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2" name="Freeform 117"/>
            <p:cNvSpPr>
              <a:spLocks/>
            </p:cNvSpPr>
            <p:nvPr/>
          </p:nvSpPr>
          <p:spPr bwMode="auto">
            <a:xfrm>
              <a:off x="2001538" y="1498865"/>
              <a:ext cx="182563" cy="42333"/>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3" name="Freeform 118"/>
            <p:cNvSpPr>
              <a:spLocks/>
            </p:cNvSpPr>
            <p:nvPr/>
          </p:nvSpPr>
          <p:spPr bwMode="auto">
            <a:xfrm>
              <a:off x="2509538" y="1427427"/>
              <a:ext cx="555625" cy="82021"/>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4" name="Freeform 119"/>
            <p:cNvSpPr>
              <a:spLocks/>
            </p:cNvSpPr>
            <p:nvPr/>
          </p:nvSpPr>
          <p:spPr bwMode="auto">
            <a:xfrm>
              <a:off x="2364017" y="1514740"/>
              <a:ext cx="50271" cy="18521"/>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5" name="Freeform 120"/>
            <p:cNvSpPr>
              <a:spLocks/>
            </p:cNvSpPr>
            <p:nvPr/>
          </p:nvSpPr>
          <p:spPr bwMode="auto">
            <a:xfrm>
              <a:off x="2242309" y="1482990"/>
              <a:ext cx="145521" cy="39688"/>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6" name="Freeform 121"/>
            <p:cNvSpPr>
              <a:spLocks/>
            </p:cNvSpPr>
            <p:nvPr/>
          </p:nvSpPr>
          <p:spPr bwMode="auto">
            <a:xfrm>
              <a:off x="2395767" y="1469760"/>
              <a:ext cx="44979" cy="15875"/>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7" name="Freeform 122"/>
            <p:cNvSpPr>
              <a:spLocks/>
            </p:cNvSpPr>
            <p:nvPr/>
          </p:nvSpPr>
          <p:spPr bwMode="auto">
            <a:xfrm>
              <a:off x="2139122" y="1477698"/>
              <a:ext cx="82021" cy="15875"/>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8" name="Freeform 123"/>
            <p:cNvSpPr>
              <a:spLocks/>
            </p:cNvSpPr>
            <p:nvPr/>
          </p:nvSpPr>
          <p:spPr bwMode="auto">
            <a:xfrm>
              <a:off x="2361372" y="1459177"/>
              <a:ext cx="55563" cy="23813"/>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49" name="Freeform 124"/>
            <p:cNvSpPr>
              <a:spLocks/>
            </p:cNvSpPr>
            <p:nvPr/>
          </p:nvSpPr>
          <p:spPr bwMode="auto">
            <a:xfrm>
              <a:off x="2485726" y="1440656"/>
              <a:ext cx="142875" cy="47625"/>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0" name="Freeform 125"/>
            <p:cNvSpPr>
              <a:spLocks/>
            </p:cNvSpPr>
            <p:nvPr/>
          </p:nvSpPr>
          <p:spPr bwMode="auto">
            <a:xfrm>
              <a:off x="2903767" y="1443302"/>
              <a:ext cx="928688" cy="362479"/>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1" name="Freeform 127"/>
            <p:cNvSpPr>
              <a:spLocks/>
            </p:cNvSpPr>
            <p:nvPr/>
          </p:nvSpPr>
          <p:spPr bwMode="auto">
            <a:xfrm>
              <a:off x="3057226" y="1604698"/>
              <a:ext cx="47625" cy="18521"/>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2" name="Freeform 129"/>
            <p:cNvSpPr>
              <a:spLocks/>
            </p:cNvSpPr>
            <p:nvPr/>
          </p:nvSpPr>
          <p:spPr bwMode="auto">
            <a:xfrm>
              <a:off x="5144788" y="1538552"/>
              <a:ext cx="140229" cy="58208"/>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3" name="Freeform 130"/>
            <p:cNvSpPr>
              <a:spLocks/>
            </p:cNvSpPr>
            <p:nvPr/>
          </p:nvSpPr>
          <p:spPr bwMode="auto">
            <a:xfrm>
              <a:off x="5176538" y="1488281"/>
              <a:ext cx="209021" cy="50271"/>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4" name="Freeform 132"/>
            <p:cNvSpPr>
              <a:spLocks/>
            </p:cNvSpPr>
            <p:nvPr/>
          </p:nvSpPr>
          <p:spPr bwMode="auto">
            <a:xfrm>
              <a:off x="8280101" y="3761052"/>
              <a:ext cx="119063" cy="68792"/>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5" name="Freeform 133"/>
            <p:cNvSpPr>
              <a:spLocks/>
            </p:cNvSpPr>
            <p:nvPr/>
          </p:nvSpPr>
          <p:spPr bwMode="auto">
            <a:xfrm>
              <a:off x="8370059" y="3716073"/>
              <a:ext cx="55563" cy="60854"/>
            </a:xfrm>
            <a:custGeom>
              <a:avLst/>
              <a:gdLst/>
              <a:ahLst/>
              <a:cxnLst>
                <a:cxn ang="0">
                  <a:pos x="34" y="46"/>
                </a:cxn>
                <a:cxn ang="0">
                  <a:pos x="34" y="46"/>
                </a:cxn>
                <a:cxn ang="0">
                  <a:pos x="32" y="46"/>
                </a:cxn>
                <a:cxn ang="0">
                  <a:pos x="30" y="44"/>
                </a:cxn>
                <a:cxn ang="0">
                  <a:pos x="30" y="38"/>
                </a:cxn>
                <a:cxn ang="0">
                  <a:pos x="30" y="30"/>
                </a:cxn>
                <a:cxn ang="0">
                  <a:pos x="28" y="28"/>
                </a:cxn>
                <a:cxn ang="0">
                  <a:pos x="26" y="24"/>
                </a:cxn>
                <a:cxn ang="0">
                  <a:pos x="26" y="24"/>
                </a:cxn>
                <a:cxn ang="0">
                  <a:pos x="12" y="10"/>
                </a:cxn>
                <a:cxn ang="0">
                  <a:pos x="4" y="4"/>
                </a:cxn>
                <a:cxn ang="0">
                  <a:pos x="4" y="4"/>
                </a:cxn>
                <a:cxn ang="0">
                  <a:pos x="0" y="2"/>
                </a:cxn>
                <a:cxn ang="0">
                  <a:pos x="0" y="0"/>
                </a:cxn>
                <a:cxn ang="0">
                  <a:pos x="2" y="0"/>
                </a:cxn>
                <a:cxn ang="0">
                  <a:pos x="2" y="0"/>
                </a:cxn>
                <a:cxn ang="0">
                  <a:pos x="6" y="0"/>
                </a:cxn>
                <a:cxn ang="0">
                  <a:pos x="10" y="4"/>
                </a:cxn>
                <a:cxn ang="0">
                  <a:pos x="20" y="14"/>
                </a:cxn>
                <a:cxn ang="0">
                  <a:pos x="20" y="14"/>
                </a:cxn>
                <a:cxn ang="0">
                  <a:pos x="32" y="26"/>
                </a:cxn>
                <a:cxn ang="0">
                  <a:pos x="34" y="28"/>
                </a:cxn>
                <a:cxn ang="0">
                  <a:pos x="36" y="30"/>
                </a:cxn>
                <a:cxn ang="0">
                  <a:pos x="36" y="30"/>
                </a:cxn>
                <a:cxn ang="0">
                  <a:pos x="36" y="30"/>
                </a:cxn>
                <a:cxn ang="0">
                  <a:pos x="40" y="32"/>
                </a:cxn>
                <a:cxn ang="0">
                  <a:pos x="42" y="34"/>
                </a:cxn>
                <a:cxn ang="0">
                  <a:pos x="40" y="36"/>
                </a:cxn>
                <a:cxn ang="0">
                  <a:pos x="40" y="36"/>
                </a:cxn>
                <a:cxn ang="0">
                  <a:pos x="38" y="40"/>
                </a:cxn>
                <a:cxn ang="0">
                  <a:pos x="36" y="44"/>
                </a:cxn>
                <a:cxn ang="0">
                  <a:pos x="36" y="46"/>
                </a:cxn>
                <a:cxn ang="0">
                  <a:pos x="34" y="46"/>
                </a:cxn>
                <a:cxn ang="0">
                  <a:pos x="34" y="46"/>
                </a:cxn>
              </a:cxnLst>
              <a:rect l="0" t="0" r="r" b="b"/>
              <a:pathLst>
                <a:path w="42" h="46">
                  <a:moveTo>
                    <a:pt x="34" y="46"/>
                  </a:moveTo>
                  <a:lnTo>
                    <a:pt x="34" y="46"/>
                  </a:lnTo>
                  <a:lnTo>
                    <a:pt x="32" y="46"/>
                  </a:lnTo>
                  <a:lnTo>
                    <a:pt x="30" y="44"/>
                  </a:lnTo>
                  <a:lnTo>
                    <a:pt x="30" y="38"/>
                  </a:lnTo>
                  <a:lnTo>
                    <a:pt x="30" y="30"/>
                  </a:lnTo>
                  <a:lnTo>
                    <a:pt x="28" y="28"/>
                  </a:lnTo>
                  <a:lnTo>
                    <a:pt x="26" y="24"/>
                  </a:lnTo>
                  <a:lnTo>
                    <a:pt x="26" y="24"/>
                  </a:lnTo>
                  <a:lnTo>
                    <a:pt x="12" y="10"/>
                  </a:lnTo>
                  <a:lnTo>
                    <a:pt x="4" y="4"/>
                  </a:lnTo>
                  <a:lnTo>
                    <a:pt x="4" y="4"/>
                  </a:lnTo>
                  <a:lnTo>
                    <a:pt x="0" y="2"/>
                  </a:lnTo>
                  <a:lnTo>
                    <a:pt x="0" y="0"/>
                  </a:lnTo>
                  <a:lnTo>
                    <a:pt x="2" y="0"/>
                  </a:lnTo>
                  <a:lnTo>
                    <a:pt x="2" y="0"/>
                  </a:lnTo>
                  <a:lnTo>
                    <a:pt x="6" y="0"/>
                  </a:lnTo>
                  <a:lnTo>
                    <a:pt x="10" y="4"/>
                  </a:lnTo>
                  <a:lnTo>
                    <a:pt x="20" y="14"/>
                  </a:lnTo>
                  <a:lnTo>
                    <a:pt x="20" y="14"/>
                  </a:lnTo>
                  <a:lnTo>
                    <a:pt x="32" y="26"/>
                  </a:lnTo>
                  <a:lnTo>
                    <a:pt x="34" y="28"/>
                  </a:lnTo>
                  <a:lnTo>
                    <a:pt x="36" y="30"/>
                  </a:lnTo>
                  <a:lnTo>
                    <a:pt x="36" y="30"/>
                  </a:lnTo>
                  <a:lnTo>
                    <a:pt x="36" y="30"/>
                  </a:lnTo>
                  <a:lnTo>
                    <a:pt x="40" y="32"/>
                  </a:lnTo>
                  <a:lnTo>
                    <a:pt x="42" y="34"/>
                  </a:lnTo>
                  <a:lnTo>
                    <a:pt x="40" y="36"/>
                  </a:lnTo>
                  <a:lnTo>
                    <a:pt x="40" y="36"/>
                  </a:lnTo>
                  <a:lnTo>
                    <a:pt x="38" y="40"/>
                  </a:lnTo>
                  <a:lnTo>
                    <a:pt x="36" y="44"/>
                  </a:lnTo>
                  <a:lnTo>
                    <a:pt x="36" y="46"/>
                  </a:lnTo>
                  <a:lnTo>
                    <a:pt x="34" y="46"/>
                  </a:lnTo>
                  <a:lnTo>
                    <a:pt x="34" y="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6" name="Freeform 141"/>
            <p:cNvSpPr>
              <a:spLocks/>
            </p:cNvSpPr>
            <p:nvPr/>
          </p:nvSpPr>
          <p:spPr bwMode="auto">
            <a:xfrm>
              <a:off x="5306184" y="4009761"/>
              <a:ext cx="222250" cy="428625"/>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7" name="Freeform 143"/>
            <p:cNvSpPr>
              <a:spLocks/>
            </p:cNvSpPr>
            <p:nvPr/>
          </p:nvSpPr>
          <p:spPr bwMode="auto">
            <a:xfrm>
              <a:off x="6364518" y="3279510"/>
              <a:ext cx="68792" cy="124354"/>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8" name="Freeform 149"/>
            <p:cNvSpPr>
              <a:spLocks/>
            </p:cNvSpPr>
            <p:nvPr/>
          </p:nvSpPr>
          <p:spPr bwMode="auto">
            <a:xfrm>
              <a:off x="3798059" y="2435490"/>
              <a:ext cx="322792" cy="251354"/>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59" name="Freeform 150"/>
            <p:cNvSpPr>
              <a:spLocks/>
            </p:cNvSpPr>
            <p:nvPr/>
          </p:nvSpPr>
          <p:spPr bwMode="auto">
            <a:xfrm>
              <a:off x="3906538" y="2393156"/>
              <a:ext cx="552979" cy="592667"/>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0" name="Freeform 151"/>
            <p:cNvSpPr>
              <a:spLocks/>
            </p:cNvSpPr>
            <p:nvPr/>
          </p:nvSpPr>
          <p:spPr bwMode="auto">
            <a:xfrm>
              <a:off x="4324580" y="2387865"/>
              <a:ext cx="111125" cy="224896"/>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1" name="Freeform 152"/>
            <p:cNvSpPr>
              <a:spLocks/>
            </p:cNvSpPr>
            <p:nvPr/>
          </p:nvSpPr>
          <p:spPr bwMode="auto">
            <a:xfrm>
              <a:off x="4956934" y="3644636"/>
              <a:ext cx="68792" cy="68792"/>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2" name="Freeform 154"/>
            <p:cNvSpPr>
              <a:spLocks/>
            </p:cNvSpPr>
            <p:nvPr/>
          </p:nvSpPr>
          <p:spPr bwMode="auto">
            <a:xfrm>
              <a:off x="7319664" y="3425031"/>
              <a:ext cx="39688" cy="37042"/>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3" name="Freeform 155"/>
            <p:cNvSpPr>
              <a:spLocks/>
            </p:cNvSpPr>
            <p:nvPr/>
          </p:nvSpPr>
          <p:spPr bwMode="auto">
            <a:xfrm>
              <a:off x="3906538" y="3258344"/>
              <a:ext cx="171979" cy="211667"/>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4" name="Freeform 156"/>
            <p:cNvSpPr>
              <a:spLocks/>
            </p:cNvSpPr>
            <p:nvPr/>
          </p:nvSpPr>
          <p:spPr bwMode="auto">
            <a:xfrm>
              <a:off x="4967518" y="4483365"/>
              <a:ext cx="39688" cy="52917"/>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5" name="Freeform 158"/>
            <p:cNvSpPr>
              <a:spLocks/>
            </p:cNvSpPr>
            <p:nvPr/>
          </p:nvSpPr>
          <p:spPr bwMode="auto">
            <a:xfrm>
              <a:off x="3686934" y="2702719"/>
              <a:ext cx="322792" cy="412750"/>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6" name="Freeform 159"/>
            <p:cNvSpPr>
              <a:spLocks/>
            </p:cNvSpPr>
            <p:nvPr/>
          </p:nvSpPr>
          <p:spPr bwMode="auto">
            <a:xfrm>
              <a:off x="3993851" y="3115469"/>
              <a:ext cx="211667" cy="177271"/>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7" name="Freeform 160"/>
            <p:cNvSpPr>
              <a:spLocks/>
            </p:cNvSpPr>
            <p:nvPr/>
          </p:nvSpPr>
          <p:spPr bwMode="auto">
            <a:xfrm>
              <a:off x="3803351" y="2784740"/>
              <a:ext cx="455083" cy="486833"/>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8" name="Freeform 161"/>
            <p:cNvSpPr>
              <a:spLocks/>
            </p:cNvSpPr>
            <p:nvPr/>
          </p:nvSpPr>
          <p:spPr bwMode="auto">
            <a:xfrm>
              <a:off x="4224038" y="3144573"/>
              <a:ext cx="320146" cy="330729"/>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69" name="Freeform 162"/>
            <p:cNvSpPr>
              <a:spLocks/>
            </p:cNvSpPr>
            <p:nvPr/>
          </p:nvSpPr>
          <p:spPr bwMode="auto">
            <a:xfrm>
              <a:off x="4520372" y="2792677"/>
              <a:ext cx="277813" cy="571500"/>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0" name="Freeform 163"/>
            <p:cNvSpPr>
              <a:spLocks/>
            </p:cNvSpPr>
            <p:nvPr/>
          </p:nvSpPr>
          <p:spPr bwMode="auto">
            <a:xfrm>
              <a:off x="4541538" y="3237177"/>
              <a:ext cx="370417" cy="293688"/>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1" name="Freeform 164"/>
            <p:cNvSpPr>
              <a:spLocks/>
            </p:cNvSpPr>
            <p:nvPr/>
          </p:nvSpPr>
          <p:spPr bwMode="auto">
            <a:xfrm>
              <a:off x="4374851" y="2517510"/>
              <a:ext cx="439208" cy="425979"/>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2" name="Freeform 166"/>
            <p:cNvSpPr>
              <a:spLocks noEditPoints="1"/>
            </p:cNvSpPr>
            <p:nvPr/>
          </p:nvSpPr>
          <p:spPr bwMode="auto">
            <a:xfrm>
              <a:off x="4792893" y="2559844"/>
              <a:ext cx="330729" cy="312208"/>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3" name="Freeform 167"/>
            <p:cNvSpPr>
              <a:spLocks/>
            </p:cNvSpPr>
            <p:nvPr/>
          </p:nvSpPr>
          <p:spPr bwMode="auto">
            <a:xfrm>
              <a:off x="5147434" y="3001698"/>
              <a:ext cx="211667" cy="240771"/>
            </a:xfrm>
            <a:custGeom>
              <a:avLst/>
              <a:gdLst/>
              <a:ahLst/>
              <a:cxnLst>
                <a:cxn ang="0">
                  <a:pos x="154" y="174"/>
                </a:cxn>
                <a:cxn ang="0">
                  <a:pos x="150" y="172"/>
                </a:cxn>
                <a:cxn ang="0">
                  <a:pos x="142" y="174"/>
                </a:cxn>
                <a:cxn ang="0">
                  <a:pos x="138" y="174"/>
                </a:cxn>
                <a:cxn ang="0">
                  <a:pos x="146" y="170"/>
                </a:cxn>
                <a:cxn ang="0">
                  <a:pos x="154" y="168"/>
                </a:cxn>
                <a:cxn ang="0">
                  <a:pos x="160" y="160"/>
                </a:cxn>
                <a:cxn ang="0">
                  <a:pos x="160" y="156"/>
                </a:cxn>
                <a:cxn ang="0">
                  <a:pos x="156" y="146"/>
                </a:cxn>
                <a:cxn ang="0">
                  <a:pos x="144" y="134"/>
                </a:cxn>
                <a:cxn ang="0">
                  <a:pos x="144" y="132"/>
                </a:cxn>
                <a:cxn ang="0">
                  <a:pos x="140" y="132"/>
                </a:cxn>
                <a:cxn ang="0">
                  <a:pos x="138" y="128"/>
                </a:cxn>
                <a:cxn ang="0">
                  <a:pos x="130" y="116"/>
                </a:cxn>
                <a:cxn ang="0">
                  <a:pos x="122" y="108"/>
                </a:cxn>
                <a:cxn ang="0">
                  <a:pos x="110" y="92"/>
                </a:cxn>
                <a:cxn ang="0">
                  <a:pos x="104" y="88"/>
                </a:cxn>
                <a:cxn ang="0">
                  <a:pos x="100" y="88"/>
                </a:cxn>
                <a:cxn ang="0">
                  <a:pos x="94" y="84"/>
                </a:cxn>
                <a:cxn ang="0">
                  <a:pos x="90" y="82"/>
                </a:cxn>
                <a:cxn ang="0">
                  <a:pos x="84" y="78"/>
                </a:cxn>
                <a:cxn ang="0">
                  <a:pos x="78" y="70"/>
                </a:cxn>
                <a:cxn ang="0">
                  <a:pos x="76" y="72"/>
                </a:cxn>
                <a:cxn ang="0">
                  <a:pos x="74" y="72"/>
                </a:cxn>
                <a:cxn ang="0">
                  <a:pos x="68" y="64"/>
                </a:cxn>
                <a:cxn ang="0">
                  <a:pos x="64" y="50"/>
                </a:cxn>
                <a:cxn ang="0">
                  <a:pos x="56" y="24"/>
                </a:cxn>
                <a:cxn ang="0">
                  <a:pos x="40" y="0"/>
                </a:cxn>
                <a:cxn ang="0">
                  <a:pos x="30" y="12"/>
                </a:cxn>
                <a:cxn ang="0">
                  <a:pos x="18" y="20"/>
                </a:cxn>
                <a:cxn ang="0">
                  <a:pos x="12" y="32"/>
                </a:cxn>
                <a:cxn ang="0">
                  <a:pos x="10" y="44"/>
                </a:cxn>
                <a:cxn ang="0">
                  <a:pos x="0" y="106"/>
                </a:cxn>
                <a:cxn ang="0">
                  <a:pos x="14" y="102"/>
                </a:cxn>
                <a:cxn ang="0">
                  <a:pos x="20" y="104"/>
                </a:cxn>
                <a:cxn ang="0">
                  <a:pos x="22" y="108"/>
                </a:cxn>
                <a:cxn ang="0">
                  <a:pos x="24" y="108"/>
                </a:cxn>
                <a:cxn ang="0">
                  <a:pos x="28" y="106"/>
                </a:cxn>
                <a:cxn ang="0">
                  <a:pos x="32" y="96"/>
                </a:cxn>
                <a:cxn ang="0">
                  <a:pos x="34" y="94"/>
                </a:cxn>
                <a:cxn ang="0">
                  <a:pos x="38" y="94"/>
                </a:cxn>
                <a:cxn ang="0">
                  <a:pos x="42" y="100"/>
                </a:cxn>
                <a:cxn ang="0">
                  <a:pos x="48" y="104"/>
                </a:cxn>
                <a:cxn ang="0">
                  <a:pos x="60" y="104"/>
                </a:cxn>
                <a:cxn ang="0">
                  <a:pos x="66" y="102"/>
                </a:cxn>
                <a:cxn ang="0">
                  <a:pos x="74" y="102"/>
                </a:cxn>
                <a:cxn ang="0">
                  <a:pos x="82" y="102"/>
                </a:cxn>
                <a:cxn ang="0">
                  <a:pos x="100" y="104"/>
                </a:cxn>
                <a:cxn ang="0">
                  <a:pos x="114" y="116"/>
                </a:cxn>
                <a:cxn ang="0">
                  <a:pos x="138" y="146"/>
                </a:cxn>
                <a:cxn ang="0">
                  <a:pos x="134" y="146"/>
                </a:cxn>
                <a:cxn ang="0">
                  <a:pos x="128" y="154"/>
                </a:cxn>
                <a:cxn ang="0">
                  <a:pos x="124" y="168"/>
                </a:cxn>
                <a:cxn ang="0">
                  <a:pos x="126" y="178"/>
                </a:cxn>
                <a:cxn ang="0">
                  <a:pos x="128" y="182"/>
                </a:cxn>
                <a:cxn ang="0">
                  <a:pos x="134" y="182"/>
                </a:cxn>
                <a:cxn ang="0">
                  <a:pos x="142" y="180"/>
                </a:cxn>
                <a:cxn ang="0">
                  <a:pos x="154" y="174"/>
                </a:cxn>
              </a:cxnLst>
              <a:rect l="0" t="0" r="r" b="b"/>
              <a:pathLst>
                <a:path w="160" h="182">
                  <a:moveTo>
                    <a:pt x="154" y="174"/>
                  </a:moveTo>
                  <a:lnTo>
                    <a:pt x="154" y="174"/>
                  </a:lnTo>
                  <a:lnTo>
                    <a:pt x="152" y="172"/>
                  </a:lnTo>
                  <a:lnTo>
                    <a:pt x="150" y="172"/>
                  </a:lnTo>
                  <a:lnTo>
                    <a:pt x="142" y="174"/>
                  </a:lnTo>
                  <a:lnTo>
                    <a:pt x="142" y="174"/>
                  </a:lnTo>
                  <a:lnTo>
                    <a:pt x="138" y="174"/>
                  </a:lnTo>
                  <a:lnTo>
                    <a:pt x="138" y="174"/>
                  </a:lnTo>
                  <a:lnTo>
                    <a:pt x="146" y="170"/>
                  </a:lnTo>
                  <a:lnTo>
                    <a:pt x="146" y="170"/>
                  </a:lnTo>
                  <a:lnTo>
                    <a:pt x="150" y="170"/>
                  </a:lnTo>
                  <a:lnTo>
                    <a:pt x="154" y="168"/>
                  </a:lnTo>
                  <a:lnTo>
                    <a:pt x="158" y="166"/>
                  </a:lnTo>
                  <a:lnTo>
                    <a:pt x="160" y="160"/>
                  </a:lnTo>
                  <a:lnTo>
                    <a:pt x="160" y="160"/>
                  </a:lnTo>
                  <a:lnTo>
                    <a:pt x="160" y="156"/>
                  </a:lnTo>
                  <a:lnTo>
                    <a:pt x="160" y="152"/>
                  </a:lnTo>
                  <a:lnTo>
                    <a:pt x="156" y="146"/>
                  </a:lnTo>
                  <a:lnTo>
                    <a:pt x="150" y="142"/>
                  </a:lnTo>
                  <a:lnTo>
                    <a:pt x="144" y="134"/>
                  </a:lnTo>
                  <a:lnTo>
                    <a:pt x="144" y="134"/>
                  </a:lnTo>
                  <a:lnTo>
                    <a:pt x="144" y="132"/>
                  </a:lnTo>
                  <a:lnTo>
                    <a:pt x="140" y="132"/>
                  </a:lnTo>
                  <a:lnTo>
                    <a:pt x="140" y="132"/>
                  </a:lnTo>
                  <a:lnTo>
                    <a:pt x="138" y="130"/>
                  </a:lnTo>
                  <a:lnTo>
                    <a:pt x="138" y="128"/>
                  </a:lnTo>
                  <a:lnTo>
                    <a:pt x="136" y="122"/>
                  </a:lnTo>
                  <a:lnTo>
                    <a:pt x="130" y="116"/>
                  </a:lnTo>
                  <a:lnTo>
                    <a:pt x="130" y="116"/>
                  </a:lnTo>
                  <a:lnTo>
                    <a:pt x="122" y="108"/>
                  </a:lnTo>
                  <a:lnTo>
                    <a:pt x="116" y="100"/>
                  </a:lnTo>
                  <a:lnTo>
                    <a:pt x="110" y="92"/>
                  </a:lnTo>
                  <a:lnTo>
                    <a:pt x="106" y="90"/>
                  </a:lnTo>
                  <a:lnTo>
                    <a:pt x="104" y="88"/>
                  </a:lnTo>
                  <a:lnTo>
                    <a:pt x="104" y="88"/>
                  </a:lnTo>
                  <a:lnTo>
                    <a:pt x="100" y="88"/>
                  </a:lnTo>
                  <a:lnTo>
                    <a:pt x="98" y="86"/>
                  </a:lnTo>
                  <a:lnTo>
                    <a:pt x="94" y="84"/>
                  </a:lnTo>
                  <a:lnTo>
                    <a:pt x="90" y="82"/>
                  </a:lnTo>
                  <a:lnTo>
                    <a:pt x="90" y="82"/>
                  </a:lnTo>
                  <a:lnTo>
                    <a:pt x="86" y="80"/>
                  </a:lnTo>
                  <a:lnTo>
                    <a:pt x="84" y="78"/>
                  </a:lnTo>
                  <a:lnTo>
                    <a:pt x="80" y="74"/>
                  </a:lnTo>
                  <a:lnTo>
                    <a:pt x="78" y="70"/>
                  </a:lnTo>
                  <a:lnTo>
                    <a:pt x="78" y="70"/>
                  </a:lnTo>
                  <a:lnTo>
                    <a:pt x="76" y="72"/>
                  </a:lnTo>
                  <a:lnTo>
                    <a:pt x="76" y="72"/>
                  </a:lnTo>
                  <a:lnTo>
                    <a:pt x="74" y="72"/>
                  </a:lnTo>
                  <a:lnTo>
                    <a:pt x="72" y="72"/>
                  </a:lnTo>
                  <a:lnTo>
                    <a:pt x="68" y="64"/>
                  </a:lnTo>
                  <a:lnTo>
                    <a:pt x="64" y="50"/>
                  </a:lnTo>
                  <a:lnTo>
                    <a:pt x="64" y="50"/>
                  </a:lnTo>
                  <a:lnTo>
                    <a:pt x="60" y="34"/>
                  </a:lnTo>
                  <a:lnTo>
                    <a:pt x="56" y="24"/>
                  </a:lnTo>
                  <a:lnTo>
                    <a:pt x="40" y="0"/>
                  </a:lnTo>
                  <a:lnTo>
                    <a:pt x="40" y="0"/>
                  </a:lnTo>
                  <a:lnTo>
                    <a:pt x="36" y="6"/>
                  </a:lnTo>
                  <a:lnTo>
                    <a:pt x="30" y="12"/>
                  </a:lnTo>
                  <a:lnTo>
                    <a:pt x="22" y="18"/>
                  </a:lnTo>
                  <a:lnTo>
                    <a:pt x="18" y="20"/>
                  </a:lnTo>
                  <a:lnTo>
                    <a:pt x="14" y="26"/>
                  </a:lnTo>
                  <a:lnTo>
                    <a:pt x="12" y="32"/>
                  </a:lnTo>
                  <a:lnTo>
                    <a:pt x="10" y="44"/>
                  </a:lnTo>
                  <a:lnTo>
                    <a:pt x="10" y="44"/>
                  </a:lnTo>
                  <a:lnTo>
                    <a:pt x="4" y="80"/>
                  </a:lnTo>
                  <a:lnTo>
                    <a:pt x="0" y="106"/>
                  </a:lnTo>
                  <a:lnTo>
                    <a:pt x="0" y="106"/>
                  </a:lnTo>
                  <a:lnTo>
                    <a:pt x="14" y="102"/>
                  </a:lnTo>
                  <a:lnTo>
                    <a:pt x="18" y="102"/>
                  </a:lnTo>
                  <a:lnTo>
                    <a:pt x="20" y="104"/>
                  </a:lnTo>
                  <a:lnTo>
                    <a:pt x="22" y="106"/>
                  </a:lnTo>
                  <a:lnTo>
                    <a:pt x="22" y="108"/>
                  </a:lnTo>
                  <a:lnTo>
                    <a:pt x="24" y="108"/>
                  </a:lnTo>
                  <a:lnTo>
                    <a:pt x="24" y="108"/>
                  </a:lnTo>
                  <a:lnTo>
                    <a:pt x="28" y="106"/>
                  </a:lnTo>
                  <a:lnTo>
                    <a:pt x="28" y="106"/>
                  </a:lnTo>
                  <a:lnTo>
                    <a:pt x="30" y="100"/>
                  </a:lnTo>
                  <a:lnTo>
                    <a:pt x="32" y="96"/>
                  </a:lnTo>
                  <a:lnTo>
                    <a:pt x="32" y="96"/>
                  </a:lnTo>
                  <a:lnTo>
                    <a:pt x="34" y="94"/>
                  </a:lnTo>
                  <a:lnTo>
                    <a:pt x="34" y="94"/>
                  </a:lnTo>
                  <a:lnTo>
                    <a:pt x="38" y="94"/>
                  </a:lnTo>
                  <a:lnTo>
                    <a:pt x="38" y="96"/>
                  </a:lnTo>
                  <a:lnTo>
                    <a:pt x="42" y="100"/>
                  </a:lnTo>
                  <a:lnTo>
                    <a:pt x="44" y="102"/>
                  </a:lnTo>
                  <a:lnTo>
                    <a:pt x="48" y="104"/>
                  </a:lnTo>
                  <a:lnTo>
                    <a:pt x="54" y="104"/>
                  </a:lnTo>
                  <a:lnTo>
                    <a:pt x="60" y="104"/>
                  </a:lnTo>
                  <a:lnTo>
                    <a:pt x="60" y="104"/>
                  </a:lnTo>
                  <a:lnTo>
                    <a:pt x="66" y="102"/>
                  </a:lnTo>
                  <a:lnTo>
                    <a:pt x="70" y="102"/>
                  </a:lnTo>
                  <a:lnTo>
                    <a:pt x="74" y="102"/>
                  </a:lnTo>
                  <a:lnTo>
                    <a:pt x="82" y="102"/>
                  </a:lnTo>
                  <a:lnTo>
                    <a:pt x="82" y="102"/>
                  </a:lnTo>
                  <a:lnTo>
                    <a:pt x="92" y="102"/>
                  </a:lnTo>
                  <a:lnTo>
                    <a:pt x="100" y="104"/>
                  </a:lnTo>
                  <a:lnTo>
                    <a:pt x="108" y="110"/>
                  </a:lnTo>
                  <a:lnTo>
                    <a:pt x="114" y="116"/>
                  </a:lnTo>
                  <a:lnTo>
                    <a:pt x="128" y="130"/>
                  </a:lnTo>
                  <a:lnTo>
                    <a:pt x="138" y="146"/>
                  </a:lnTo>
                  <a:lnTo>
                    <a:pt x="138" y="146"/>
                  </a:lnTo>
                  <a:lnTo>
                    <a:pt x="134" y="146"/>
                  </a:lnTo>
                  <a:lnTo>
                    <a:pt x="130" y="148"/>
                  </a:lnTo>
                  <a:lnTo>
                    <a:pt x="128" y="154"/>
                  </a:lnTo>
                  <a:lnTo>
                    <a:pt x="128" y="154"/>
                  </a:lnTo>
                  <a:lnTo>
                    <a:pt x="124" y="168"/>
                  </a:lnTo>
                  <a:lnTo>
                    <a:pt x="124" y="176"/>
                  </a:lnTo>
                  <a:lnTo>
                    <a:pt x="126" y="178"/>
                  </a:lnTo>
                  <a:lnTo>
                    <a:pt x="126" y="178"/>
                  </a:lnTo>
                  <a:lnTo>
                    <a:pt x="128" y="182"/>
                  </a:lnTo>
                  <a:lnTo>
                    <a:pt x="130" y="182"/>
                  </a:lnTo>
                  <a:lnTo>
                    <a:pt x="134" y="182"/>
                  </a:lnTo>
                  <a:lnTo>
                    <a:pt x="138" y="180"/>
                  </a:lnTo>
                  <a:lnTo>
                    <a:pt x="142" y="180"/>
                  </a:lnTo>
                  <a:lnTo>
                    <a:pt x="146" y="182"/>
                  </a:lnTo>
                  <a:lnTo>
                    <a:pt x="154" y="174"/>
                  </a:lnTo>
                  <a:lnTo>
                    <a:pt x="154" y="17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4" name="Freeform 168"/>
            <p:cNvSpPr>
              <a:spLocks/>
            </p:cNvSpPr>
            <p:nvPr/>
          </p:nvSpPr>
          <p:spPr bwMode="auto">
            <a:xfrm>
              <a:off x="5480809" y="2247635"/>
              <a:ext cx="357188" cy="201083"/>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5" name="Freeform 169"/>
            <p:cNvSpPr>
              <a:spLocks/>
            </p:cNvSpPr>
            <p:nvPr/>
          </p:nvSpPr>
          <p:spPr bwMode="auto">
            <a:xfrm>
              <a:off x="5898851" y="2226469"/>
              <a:ext cx="254000" cy="108479"/>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6" name="Freeform 171"/>
            <p:cNvSpPr>
              <a:spLocks/>
            </p:cNvSpPr>
            <p:nvPr/>
          </p:nvSpPr>
          <p:spPr bwMode="auto">
            <a:xfrm>
              <a:off x="5729518" y="2350823"/>
              <a:ext cx="328083" cy="275167"/>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7" name="Freeform 172"/>
            <p:cNvSpPr>
              <a:spLocks/>
            </p:cNvSpPr>
            <p:nvPr/>
          </p:nvSpPr>
          <p:spPr bwMode="auto">
            <a:xfrm>
              <a:off x="5544309" y="2155031"/>
              <a:ext cx="463021" cy="222250"/>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8" name="Freeform 173"/>
            <p:cNvSpPr>
              <a:spLocks/>
            </p:cNvSpPr>
            <p:nvPr/>
          </p:nvSpPr>
          <p:spPr bwMode="auto">
            <a:xfrm>
              <a:off x="5769205" y="2387865"/>
              <a:ext cx="396875" cy="425979"/>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79" name="Oman"/>
            <p:cNvSpPr>
              <a:spLocks/>
            </p:cNvSpPr>
            <p:nvPr/>
          </p:nvSpPr>
          <p:spPr bwMode="auto">
            <a:xfrm>
              <a:off x="5570768" y="2784740"/>
              <a:ext cx="206375" cy="272521"/>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0" name="Freeform 175"/>
            <p:cNvSpPr>
              <a:spLocks/>
            </p:cNvSpPr>
            <p:nvPr/>
          </p:nvSpPr>
          <p:spPr bwMode="auto">
            <a:xfrm>
              <a:off x="6528559" y="2663031"/>
              <a:ext cx="89958" cy="42333"/>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1" name="Freeform 176"/>
            <p:cNvSpPr>
              <a:spLocks/>
            </p:cNvSpPr>
            <p:nvPr/>
          </p:nvSpPr>
          <p:spPr bwMode="auto">
            <a:xfrm>
              <a:off x="6277205" y="2620698"/>
              <a:ext cx="235479" cy="121708"/>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2" name="Freeform 177"/>
            <p:cNvSpPr>
              <a:spLocks/>
            </p:cNvSpPr>
            <p:nvPr/>
          </p:nvSpPr>
          <p:spPr bwMode="auto">
            <a:xfrm>
              <a:off x="6499455" y="2710656"/>
              <a:ext cx="166688" cy="209021"/>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3" name="Freeform 179"/>
            <p:cNvSpPr>
              <a:spLocks/>
            </p:cNvSpPr>
            <p:nvPr/>
          </p:nvSpPr>
          <p:spPr bwMode="auto">
            <a:xfrm>
              <a:off x="7290559" y="2223823"/>
              <a:ext cx="121708" cy="150813"/>
            </a:xfrm>
            <a:custGeom>
              <a:avLst/>
              <a:gdLst/>
              <a:ahLst/>
              <a:cxnLst>
                <a:cxn ang="0">
                  <a:pos x="92" y="92"/>
                </a:cxn>
                <a:cxn ang="0">
                  <a:pos x="90" y="96"/>
                </a:cxn>
                <a:cxn ang="0">
                  <a:pos x="82" y="98"/>
                </a:cxn>
                <a:cxn ang="0">
                  <a:pos x="74" y="100"/>
                </a:cxn>
                <a:cxn ang="0">
                  <a:pos x="62" y="114"/>
                </a:cxn>
                <a:cxn ang="0">
                  <a:pos x="58" y="112"/>
                </a:cxn>
                <a:cxn ang="0">
                  <a:pos x="56" y="110"/>
                </a:cxn>
                <a:cxn ang="0">
                  <a:pos x="42" y="110"/>
                </a:cxn>
                <a:cxn ang="0">
                  <a:pos x="30" y="108"/>
                </a:cxn>
                <a:cxn ang="0">
                  <a:pos x="32" y="106"/>
                </a:cxn>
                <a:cxn ang="0">
                  <a:pos x="30" y="102"/>
                </a:cxn>
                <a:cxn ang="0">
                  <a:pos x="16" y="100"/>
                </a:cxn>
                <a:cxn ang="0">
                  <a:pos x="18" y="98"/>
                </a:cxn>
                <a:cxn ang="0">
                  <a:pos x="12" y="98"/>
                </a:cxn>
                <a:cxn ang="0">
                  <a:pos x="14" y="94"/>
                </a:cxn>
                <a:cxn ang="0">
                  <a:pos x="20" y="86"/>
                </a:cxn>
                <a:cxn ang="0">
                  <a:pos x="18" y="84"/>
                </a:cxn>
                <a:cxn ang="0">
                  <a:pos x="12" y="82"/>
                </a:cxn>
                <a:cxn ang="0">
                  <a:pos x="10" y="80"/>
                </a:cxn>
                <a:cxn ang="0">
                  <a:pos x="14" y="74"/>
                </a:cxn>
                <a:cxn ang="0">
                  <a:pos x="14" y="72"/>
                </a:cxn>
                <a:cxn ang="0">
                  <a:pos x="4" y="70"/>
                </a:cxn>
                <a:cxn ang="0">
                  <a:pos x="0" y="68"/>
                </a:cxn>
                <a:cxn ang="0">
                  <a:pos x="0" y="66"/>
                </a:cxn>
                <a:cxn ang="0">
                  <a:pos x="2" y="64"/>
                </a:cxn>
                <a:cxn ang="0">
                  <a:pos x="14" y="54"/>
                </a:cxn>
                <a:cxn ang="0">
                  <a:pos x="18" y="44"/>
                </a:cxn>
                <a:cxn ang="0">
                  <a:pos x="22" y="38"/>
                </a:cxn>
                <a:cxn ang="0">
                  <a:pos x="30" y="30"/>
                </a:cxn>
                <a:cxn ang="0">
                  <a:pos x="46" y="28"/>
                </a:cxn>
                <a:cxn ang="0">
                  <a:pos x="54" y="30"/>
                </a:cxn>
                <a:cxn ang="0">
                  <a:pos x="62" y="26"/>
                </a:cxn>
                <a:cxn ang="0">
                  <a:pos x="58" y="22"/>
                </a:cxn>
                <a:cxn ang="0">
                  <a:pos x="56" y="20"/>
                </a:cxn>
                <a:cxn ang="0">
                  <a:pos x="70" y="16"/>
                </a:cxn>
                <a:cxn ang="0">
                  <a:pos x="70" y="12"/>
                </a:cxn>
                <a:cxn ang="0">
                  <a:pos x="68" y="8"/>
                </a:cxn>
                <a:cxn ang="0">
                  <a:pos x="74" y="4"/>
                </a:cxn>
                <a:cxn ang="0">
                  <a:pos x="74" y="0"/>
                </a:cxn>
                <a:cxn ang="0">
                  <a:pos x="76" y="0"/>
                </a:cxn>
                <a:cxn ang="0">
                  <a:pos x="88" y="10"/>
                </a:cxn>
                <a:cxn ang="0">
                  <a:pos x="92" y="6"/>
                </a:cxn>
                <a:cxn ang="0">
                  <a:pos x="90" y="12"/>
                </a:cxn>
                <a:cxn ang="0">
                  <a:pos x="86" y="22"/>
                </a:cxn>
                <a:cxn ang="0">
                  <a:pos x="86" y="26"/>
                </a:cxn>
                <a:cxn ang="0">
                  <a:pos x="86" y="34"/>
                </a:cxn>
                <a:cxn ang="0">
                  <a:pos x="82" y="36"/>
                </a:cxn>
                <a:cxn ang="0">
                  <a:pos x="82" y="38"/>
                </a:cxn>
                <a:cxn ang="0">
                  <a:pos x="88" y="38"/>
                </a:cxn>
                <a:cxn ang="0">
                  <a:pos x="90" y="44"/>
                </a:cxn>
                <a:cxn ang="0">
                  <a:pos x="88" y="48"/>
                </a:cxn>
                <a:cxn ang="0">
                  <a:pos x="88" y="60"/>
                </a:cxn>
                <a:cxn ang="0">
                  <a:pos x="88" y="66"/>
                </a:cxn>
                <a:cxn ang="0">
                  <a:pos x="86" y="66"/>
                </a:cxn>
                <a:cxn ang="0">
                  <a:pos x="74" y="66"/>
                </a:cxn>
                <a:cxn ang="0">
                  <a:pos x="70" y="72"/>
                </a:cxn>
                <a:cxn ang="0">
                  <a:pos x="68" y="78"/>
                </a:cxn>
                <a:cxn ang="0">
                  <a:pos x="72" y="78"/>
                </a:cxn>
                <a:cxn ang="0">
                  <a:pos x="76" y="78"/>
                </a:cxn>
                <a:cxn ang="0">
                  <a:pos x="86" y="86"/>
                </a:cxn>
                <a:cxn ang="0">
                  <a:pos x="90" y="88"/>
                </a:cxn>
                <a:cxn ang="0">
                  <a:pos x="92" y="92"/>
                </a:cxn>
              </a:cxnLst>
              <a:rect l="0" t="0" r="r" b="b"/>
              <a:pathLst>
                <a:path w="92" h="114">
                  <a:moveTo>
                    <a:pt x="92" y="92"/>
                  </a:moveTo>
                  <a:lnTo>
                    <a:pt x="92" y="92"/>
                  </a:lnTo>
                  <a:lnTo>
                    <a:pt x="90" y="94"/>
                  </a:lnTo>
                  <a:lnTo>
                    <a:pt x="90" y="96"/>
                  </a:lnTo>
                  <a:lnTo>
                    <a:pt x="88" y="98"/>
                  </a:lnTo>
                  <a:lnTo>
                    <a:pt x="82" y="98"/>
                  </a:lnTo>
                  <a:lnTo>
                    <a:pt x="82" y="98"/>
                  </a:lnTo>
                  <a:lnTo>
                    <a:pt x="74" y="100"/>
                  </a:lnTo>
                  <a:lnTo>
                    <a:pt x="70" y="104"/>
                  </a:lnTo>
                  <a:lnTo>
                    <a:pt x="62" y="114"/>
                  </a:lnTo>
                  <a:lnTo>
                    <a:pt x="62" y="114"/>
                  </a:lnTo>
                  <a:lnTo>
                    <a:pt x="58" y="112"/>
                  </a:lnTo>
                  <a:lnTo>
                    <a:pt x="56" y="110"/>
                  </a:lnTo>
                  <a:lnTo>
                    <a:pt x="56" y="110"/>
                  </a:lnTo>
                  <a:lnTo>
                    <a:pt x="42" y="110"/>
                  </a:lnTo>
                  <a:lnTo>
                    <a:pt x="42" y="110"/>
                  </a:lnTo>
                  <a:lnTo>
                    <a:pt x="34" y="108"/>
                  </a:lnTo>
                  <a:lnTo>
                    <a:pt x="30" y="108"/>
                  </a:lnTo>
                  <a:lnTo>
                    <a:pt x="32" y="106"/>
                  </a:lnTo>
                  <a:lnTo>
                    <a:pt x="32" y="106"/>
                  </a:lnTo>
                  <a:lnTo>
                    <a:pt x="32" y="104"/>
                  </a:lnTo>
                  <a:lnTo>
                    <a:pt x="30" y="102"/>
                  </a:lnTo>
                  <a:lnTo>
                    <a:pt x="24" y="102"/>
                  </a:lnTo>
                  <a:lnTo>
                    <a:pt x="16" y="100"/>
                  </a:lnTo>
                  <a:lnTo>
                    <a:pt x="16" y="100"/>
                  </a:lnTo>
                  <a:lnTo>
                    <a:pt x="18" y="98"/>
                  </a:lnTo>
                  <a:lnTo>
                    <a:pt x="18" y="98"/>
                  </a:lnTo>
                  <a:lnTo>
                    <a:pt x="12" y="98"/>
                  </a:lnTo>
                  <a:lnTo>
                    <a:pt x="12" y="96"/>
                  </a:lnTo>
                  <a:lnTo>
                    <a:pt x="14" y="94"/>
                  </a:lnTo>
                  <a:lnTo>
                    <a:pt x="14" y="94"/>
                  </a:lnTo>
                  <a:lnTo>
                    <a:pt x="20" y="86"/>
                  </a:lnTo>
                  <a:lnTo>
                    <a:pt x="20" y="84"/>
                  </a:lnTo>
                  <a:lnTo>
                    <a:pt x="18" y="84"/>
                  </a:lnTo>
                  <a:lnTo>
                    <a:pt x="14" y="82"/>
                  </a:lnTo>
                  <a:lnTo>
                    <a:pt x="12" y="82"/>
                  </a:lnTo>
                  <a:lnTo>
                    <a:pt x="10" y="80"/>
                  </a:lnTo>
                  <a:lnTo>
                    <a:pt x="10" y="80"/>
                  </a:lnTo>
                  <a:lnTo>
                    <a:pt x="12" y="76"/>
                  </a:lnTo>
                  <a:lnTo>
                    <a:pt x="14" y="74"/>
                  </a:lnTo>
                  <a:lnTo>
                    <a:pt x="16" y="74"/>
                  </a:lnTo>
                  <a:lnTo>
                    <a:pt x="14" y="72"/>
                  </a:lnTo>
                  <a:lnTo>
                    <a:pt x="14" y="72"/>
                  </a:lnTo>
                  <a:lnTo>
                    <a:pt x="4" y="70"/>
                  </a:lnTo>
                  <a:lnTo>
                    <a:pt x="0" y="68"/>
                  </a:lnTo>
                  <a:lnTo>
                    <a:pt x="0" y="68"/>
                  </a:lnTo>
                  <a:lnTo>
                    <a:pt x="0" y="66"/>
                  </a:lnTo>
                  <a:lnTo>
                    <a:pt x="0" y="66"/>
                  </a:lnTo>
                  <a:lnTo>
                    <a:pt x="2" y="64"/>
                  </a:lnTo>
                  <a:lnTo>
                    <a:pt x="2" y="64"/>
                  </a:lnTo>
                  <a:lnTo>
                    <a:pt x="10" y="58"/>
                  </a:lnTo>
                  <a:lnTo>
                    <a:pt x="14" y="54"/>
                  </a:lnTo>
                  <a:lnTo>
                    <a:pt x="16" y="50"/>
                  </a:lnTo>
                  <a:lnTo>
                    <a:pt x="18" y="44"/>
                  </a:lnTo>
                  <a:lnTo>
                    <a:pt x="18" y="44"/>
                  </a:lnTo>
                  <a:lnTo>
                    <a:pt x="22" y="38"/>
                  </a:lnTo>
                  <a:lnTo>
                    <a:pt x="26" y="32"/>
                  </a:lnTo>
                  <a:lnTo>
                    <a:pt x="30" y="30"/>
                  </a:lnTo>
                  <a:lnTo>
                    <a:pt x="34" y="28"/>
                  </a:lnTo>
                  <a:lnTo>
                    <a:pt x="46" y="28"/>
                  </a:lnTo>
                  <a:lnTo>
                    <a:pt x="46" y="28"/>
                  </a:lnTo>
                  <a:lnTo>
                    <a:pt x="54" y="30"/>
                  </a:lnTo>
                  <a:lnTo>
                    <a:pt x="60" y="28"/>
                  </a:lnTo>
                  <a:lnTo>
                    <a:pt x="62" y="26"/>
                  </a:lnTo>
                  <a:lnTo>
                    <a:pt x="58" y="22"/>
                  </a:lnTo>
                  <a:lnTo>
                    <a:pt x="58" y="22"/>
                  </a:lnTo>
                  <a:lnTo>
                    <a:pt x="56" y="20"/>
                  </a:lnTo>
                  <a:lnTo>
                    <a:pt x="56" y="20"/>
                  </a:lnTo>
                  <a:lnTo>
                    <a:pt x="62" y="18"/>
                  </a:lnTo>
                  <a:lnTo>
                    <a:pt x="70" y="16"/>
                  </a:lnTo>
                  <a:lnTo>
                    <a:pt x="70" y="14"/>
                  </a:lnTo>
                  <a:lnTo>
                    <a:pt x="70" y="12"/>
                  </a:lnTo>
                  <a:lnTo>
                    <a:pt x="70" y="12"/>
                  </a:lnTo>
                  <a:lnTo>
                    <a:pt x="68" y="8"/>
                  </a:lnTo>
                  <a:lnTo>
                    <a:pt x="70" y="6"/>
                  </a:lnTo>
                  <a:lnTo>
                    <a:pt x="74" y="4"/>
                  </a:lnTo>
                  <a:lnTo>
                    <a:pt x="74" y="0"/>
                  </a:lnTo>
                  <a:lnTo>
                    <a:pt x="74" y="0"/>
                  </a:lnTo>
                  <a:lnTo>
                    <a:pt x="74" y="0"/>
                  </a:lnTo>
                  <a:lnTo>
                    <a:pt x="76" y="0"/>
                  </a:lnTo>
                  <a:lnTo>
                    <a:pt x="82" y="6"/>
                  </a:lnTo>
                  <a:lnTo>
                    <a:pt x="88" y="10"/>
                  </a:lnTo>
                  <a:lnTo>
                    <a:pt x="90" y="8"/>
                  </a:lnTo>
                  <a:lnTo>
                    <a:pt x="92" y="6"/>
                  </a:lnTo>
                  <a:lnTo>
                    <a:pt x="92" y="6"/>
                  </a:lnTo>
                  <a:lnTo>
                    <a:pt x="90" y="12"/>
                  </a:lnTo>
                  <a:lnTo>
                    <a:pt x="88" y="16"/>
                  </a:lnTo>
                  <a:lnTo>
                    <a:pt x="86" y="22"/>
                  </a:lnTo>
                  <a:lnTo>
                    <a:pt x="86" y="26"/>
                  </a:lnTo>
                  <a:lnTo>
                    <a:pt x="86" y="26"/>
                  </a:lnTo>
                  <a:lnTo>
                    <a:pt x="86" y="30"/>
                  </a:lnTo>
                  <a:lnTo>
                    <a:pt x="86" y="34"/>
                  </a:lnTo>
                  <a:lnTo>
                    <a:pt x="82" y="36"/>
                  </a:lnTo>
                  <a:lnTo>
                    <a:pt x="82" y="36"/>
                  </a:lnTo>
                  <a:lnTo>
                    <a:pt x="82" y="36"/>
                  </a:lnTo>
                  <a:lnTo>
                    <a:pt x="82" y="38"/>
                  </a:lnTo>
                  <a:lnTo>
                    <a:pt x="86" y="38"/>
                  </a:lnTo>
                  <a:lnTo>
                    <a:pt x="88" y="38"/>
                  </a:lnTo>
                  <a:lnTo>
                    <a:pt x="90" y="40"/>
                  </a:lnTo>
                  <a:lnTo>
                    <a:pt x="90" y="44"/>
                  </a:lnTo>
                  <a:lnTo>
                    <a:pt x="88" y="48"/>
                  </a:lnTo>
                  <a:lnTo>
                    <a:pt x="88" y="48"/>
                  </a:lnTo>
                  <a:lnTo>
                    <a:pt x="88" y="54"/>
                  </a:lnTo>
                  <a:lnTo>
                    <a:pt x="88" y="60"/>
                  </a:lnTo>
                  <a:lnTo>
                    <a:pt x="90" y="64"/>
                  </a:lnTo>
                  <a:lnTo>
                    <a:pt x="88" y="66"/>
                  </a:lnTo>
                  <a:lnTo>
                    <a:pt x="86" y="66"/>
                  </a:lnTo>
                  <a:lnTo>
                    <a:pt x="86" y="66"/>
                  </a:lnTo>
                  <a:lnTo>
                    <a:pt x="78" y="66"/>
                  </a:lnTo>
                  <a:lnTo>
                    <a:pt x="74" y="66"/>
                  </a:lnTo>
                  <a:lnTo>
                    <a:pt x="72" y="68"/>
                  </a:lnTo>
                  <a:lnTo>
                    <a:pt x="70" y="72"/>
                  </a:lnTo>
                  <a:lnTo>
                    <a:pt x="70" y="72"/>
                  </a:lnTo>
                  <a:lnTo>
                    <a:pt x="68" y="78"/>
                  </a:lnTo>
                  <a:lnTo>
                    <a:pt x="68" y="78"/>
                  </a:lnTo>
                  <a:lnTo>
                    <a:pt x="72" y="78"/>
                  </a:lnTo>
                  <a:lnTo>
                    <a:pt x="72" y="78"/>
                  </a:lnTo>
                  <a:lnTo>
                    <a:pt x="76" y="78"/>
                  </a:lnTo>
                  <a:lnTo>
                    <a:pt x="78" y="80"/>
                  </a:lnTo>
                  <a:lnTo>
                    <a:pt x="86" y="86"/>
                  </a:lnTo>
                  <a:lnTo>
                    <a:pt x="86" y="86"/>
                  </a:lnTo>
                  <a:lnTo>
                    <a:pt x="90" y="88"/>
                  </a:lnTo>
                  <a:lnTo>
                    <a:pt x="92" y="88"/>
                  </a:lnTo>
                  <a:lnTo>
                    <a:pt x="92" y="92"/>
                  </a:lnTo>
                  <a:lnTo>
                    <a:pt x="92" y="9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4" name="Freeform 183"/>
            <p:cNvSpPr>
              <a:spLocks/>
            </p:cNvSpPr>
            <p:nvPr/>
          </p:nvSpPr>
          <p:spPr bwMode="auto">
            <a:xfrm>
              <a:off x="6877809" y="2866760"/>
              <a:ext cx="261938" cy="280458"/>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5" name="Freeform 184"/>
            <p:cNvSpPr>
              <a:spLocks/>
            </p:cNvSpPr>
            <p:nvPr/>
          </p:nvSpPr>
          <p:spPr bwMode="auto">
            <a:xfrm>
              <a:off x="6652914" y="2652448"/>
              <a:ext cx="248708" cy="632354"/>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6" name="Freeform 186"/>
            <p:cNvSpPr>
              <a:spLocks/>
            </p:cNvSpPr>
            <p:nvPr/>
          </p:nvSpPr>
          <p:spPr bwMode="auto">
            <a:xfrm>
              <a:off x="3771601" y="3282156"/>
              <a:ext cx="79375" cy="100542"/>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7" name="Freeform 187"/>
            <p:cNvSpPr>
              <a:spLocks/>
            </p:cNvSpPr>
            <p:nvPr/>
          </p:nvSpPr>
          <p:spPr bwMode="auto">
            <a:xfrm>
              <a:off x="3819226" y="3332427"/>
              <a:ext cx="119063" cy="132292"/>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8" name="Freeform 188"/>
            <p:cNvSpPr>
              <a:spLocks/>
            </p:cNvSpPr>
            <p:nvPr/>
          </p:nvSpPr>
          <p:spPr bwMode="auto">
            <a:xfrm>
              <a:off x="3684288" y="3155156"/>
              <a:ext cx="82021" cy="23813"/>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89" name="Freeform 189"/>
            <p:cNvSpPr>
              <a:spLocks/>
            </p:cNvSpPr>
            <p:nvPr/>
          </p:nvSpPr>
          <p:spPr bwMode="auto">
            <a:xfrm>
              <a:off x="3655184" y="3057260"/>
              <a:ext cx="169333" cy="148167"/>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0" name="Freeform 190"/>
            <p:cNvSpPr>
              <a:spLocks/>
            </p:cNvSpPr>
            <p:nvPr/>
          </p:nvSpPr>
          <p:spPr bwMode="auto">
            <a:xfrm>
              <a:off x="3686934" y="3192198"/>
              <a:ext cx="71438" cy="50271"/>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1" name="Freeform 191"/>
            <p:cNvSpPr>
              <a:spLocks/>
            </p:cNvSpPr>
            <p:nvPr/>
          </p:nvSpPr>
          <p:spPr bwMode="auto">
            <a:xfrm>
              <a:off x="3723976" y="3194844"/>
              <a:ext cx="203729" cy="177271"/>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2" name="Freeform 192"/>
            <p:cNvSpPr>
              <a:spLocks/>
            </p:cNvSpPr>
            <p:nvPr/>
          </p:nvSpPr>
          <p:spPr bwMode="auto">
            <a:xfrm>
              <a:off x="4136726" y="3242469"/>
              <a:ext cx="66146" cy="179917"/>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3" name="Freeform 193"/>
            <p:cNvSpPr>
              <a:spLocks/>
            </p:cNvSpPr>
            <p:nvPr/>
          </p:nvSpPr>
          <p:spPr bwMode="auto">
            <a:xfrm>
              <a:off x="4057351" y="3239823"/>
              <a:ext cx="121708" cy="214313"/>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4" name="Freeform 195"/>
            <p:cNvSpPr>
              <a:spLocks/>
            </p:cNvSpPr>
            <p:nvPr/>
          </p:nvSpPr>
          <p:spPr bwMode="auto">
            <a:xfrm>
              <a:off x="8055205" y="3700198"/>
              <a:ext cx="267229" cy="267229"/>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5" name="Freeform 199"/>
            <p:cNvSpPr>
              <a:spLocks/>
            </p:cNvSpPr>
            <p:nvPr/>
          </p:nvSpPr>
          <p:spPr bwMode="auto">
            <a:xfrm>
              <a:off x="4160538" y="3202781"/>
              <a:ext cx="89958" cy="211667"/>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6" name="Freeform 200"/>
            <p:cNvSpPr>
              <a:spLocks/>
            </p:cNvSpPr>
            <p:nvPr/>
          </p:nvSpPr>
          <p:spPr bwMode="auto">
            <a:xfrm>
              <a:off x="5274434" y="2316427"/>
              <a:ext cx="568854" cy="447146"/>
            </a:xfrm>
            <a:custGeom>
              <a:avLst/>
              <a:gdLst/>
              <a:ahLst/>
              <a:cxnLst>
                <a:cxn ang="0">
                  <a:pos x="378" y="334"/>
                </a:cxn>
                <a:cxn ang="0">
                  <a:pos x="364" y="332"/>
                </a:cxn>
                <a:cxn ang="0">
                  <a:pos x="328" y="330"/>
                </a:cxn>
                <a:cxn ang="0">
                  <a:pos x="312" y="314"/>
                </a:cxn>
                <a:cxn ang="0">
                  <a:pos x="292" y="294"/>
                </a:cxn>
                <a:cxn ang="0">
                  <a:pos x="266" y="302"/>
                </a:cxn>
                <a:cxn ang="0">
                  <a:pos x="238" y="304"/>
                </a:cxn>
                <a:cxn ang="0">
                  <a:pos x="216" y="290"/>
                </a:cxn>
                <a:cxn ang="0">
                  <a:pos x="206" y="278"/>
                </a:cxn>
                <a:cxn ang="0">
                  <a:pos x="196" y="272"/>
                </a:cxn>
                <a:cxn ang="0">
                  <a:pos x="186" y="256"/>
                </a:cxn>
                <a:cxn ang="0">
                  <a:pos x="170" y="242"/>
                </a:cxn>
                <a:cxn ang="0">
                  <a:pos x="150" y="224"/>
                </a:cxn>
                <a:cxn ang="0">
                  <a:pos x="134" y="214"/>
                </a:cxn>
                <a:cxn ang="0">
                  <a:pos x="130" y="224"/>
                </a:cxn>
                <a:cxn ang="0">
                  <a:pos x="116" y="210"/>
                </a:cxn>
                <a:cxn ang="0">
                  <a:pos x="108" y="188"/>
                </a:cxn>
                <a:cxn ang="0">
                  <a:pos x="84" y="160"/>
                </a:cxn>
                <a:cxn ang="0">
                  <a:pos x="60" y="146"/>
                </a:cxn>
                <a:cxn ang="0">
                  <a:pos x="50" y="130"/>
                </a:cxn>
                <a:cxn ang="0">
                  <a:pos x="50" y="120"/>
                </a:cxn>
                <a:cxn ang="0">
                  <a:pos x="56" y="96"/>
                </a:cxn>
                <a:cxn ang="0">
                  <a:pos x="60" y="84"/>
                </a:cxn>
                <a:cxn ang="0">
                  <a:pos x="40" y="74"/>
                </a:cxn>
                <a:cxn ang="0">
                  <a:pos x="36" y="70"/>
                </a:cxn>
                <a:cxn ang="0">
                  <a:pos x="26" y="56"/>
                </a:cxn>
                <a:cxn ang="0">
                  <a:pos x="20" y="46"/>
                </a:cxn>
                <a:cxn ang="0">
                  <a:pos x="8" y="28"/>
                </a:cxn>
                <a:cxn ang="0">
                  <a:pos x="0" y="8"/>
                </a:cxn>
                <a:cxn ang="0">
                  <a:pos x="10" y="0"/>
                </a:cxn>
                <a:cxn ang="0">
                  <a:pos x="24" y="12"/>
                </a:cxn>
                <a:cxn ang="0">
                  <a:pos x="56" y="12"/>
                </a:cxn>
                <a:cxn ang="0">
                  <a:pos x="76" y="10"/>
                </a:cxn>
                <a:cxn ang="0">
                  <a:pos x="76" y="24"/>
                </a:cxn>
                <a:cxn ang="0">
                  <a:pos x="98" y="36"/>
                </a:cxn>
                <a:cxn ang="0">
                  <a:pos x="118" y="52"/>
                </a:cxn>
                <a:cxn ang="0">
                  <a:pos x="158" y="70"/>
                </a:cxn>
                <a:cxn ang="0">
                  <a:pos x="186" y="66"/>
                </a:cxn>
                <a:cxn ang="0">
                  <a:pos x="200" y="62"/>
                </a:cxn>
                <a:cxn ang="0">
                  <a:pos x="206" y="62"/>
                </a:cxn>
                <a:cxn ang="0">
                  <a:pos x="212" y="48"/>
                </a:cxn>
                <a:cxn ang="0">
                  <a:pos x="222" y="30"/>
                </a:cxn>
                <a:cxn ang="0">
                  <a:pos x="246" y="26"/>
                </a:cxn>
                <a:cxn ang="0">
                  <a:pos x="266" y="36"/>
                </a:cxn>
                <a:cxn ang="0">
                  <a:pos x="316" y="56"/>
                </a:cxn>
                <a:cxn ang="0">
                  <a:pos x="340" y="66"/>
                </a:cxn>
                <a:cxn ang="0">
                  <a:pos x="350" y="84"/>
                </a:cxn>
                <a:cxn ang="0">
                  <a:pos x="350" y="100"/>
                </a:cxn>
                <a:cxn ang="0">
                  <a:pos x="344" y="122"/>
                </a:cxn>
                <a:cxn ang="0">
                  <a:pos x="350" y="144"/>
                </a:cxn>
                <a:cxn ang="0">
                  <a:pos x="356" y="176"/>
                </a:cxn>
                <a:cxn ang="0">
                  <a:pos x="380" y="182"/>
                </a:cxn>
                <a:cxn ang="0">
                  <a:pos x="388" y="236"/>
                </a:cxn>
                <a:cxn ang="0">
                  <a:pos x="412" y="254"/>
                </a:cxn>
                <a:cxn ang="0">
                  <a:pos x="428" y="280"/>
                </a:cxn>
                <a:cxn ang="0">
                  <a:pos x="430" y="292"/>
                </a:cxn>
                <a:cxn ang="0">
                  <a:pos x="420" y="296"/>
                </a:cxn>
                <a:cxn ang="0">
                  <a:pos x="414" y="306"/>
                </a:cxn>
                <a:cxn ang="0">
                  <a:pos x="408" y="326"/>
                </a:cxn>
              </a:cxnLst>
              <a:rect l="0" t="0" r="r" b="b"/>
              <a:pathLst>
                <a:path w="430" h="338">
                  <a:moveTo>
                    <a:pt x="402" y="338"/>
                  </a:moveTo>
                  <a:lnTo>
                    <a:pt x="402" y="338"/>
                  </a:lnTo>
                  <a:lnTo>
                    <a:pt x="392" y="338"/>
                  </a:lnTo>
                  <a:lnTo>
                    <a:pt x="386" y="336"/>
                  </a:lnTo>
                  <a:lnTo>
                    <a:pt x="380" y="334"/>
                  </a:lnTo>
                  <a:lnTo>
                    <a:pt x="378" y="334"/>
                  </a:lnTo>
                  <a:lnTo>
                    <a:pt x="376" y="334"/>
                  </a:lnTo>
                  <a:lnTo>
                    <a:pt x="376" y="334"/>
                  </a:lnTo>
                  <a:lnTo>
                    <a:pt x="376" y="336"/>
                  </a:lnTo>
                  <a:lnTo>
                    <a:pt x="374" y="336"/>
                  </a:lnTo>
                  <a:lnTo>
                    <a:pt x="370" y="334"/>
                  </a:lnTo>
                  <a:lnTo>
                    <a:pt x="364" y="332"/>
                  </a:lnTo>
                  <a:lnTo>
                    <a:pt x="352" y="332"/>
                  </a:lnTo>
                  <a:lnTo>
                    <a:pt x="352" y="332"/>
                  </a:lnTo>
                  <a:lnTo>
                    <a:pt x="344" y="334"/>
                  </a:lnTo>
                  <a:lnTo>
                    <a:pt x="338" y="332"/>
                  </a:lnTo>
                  <a:lnTo>
                    <a:pt x="332" y="330"/>
                  </a:lnTo>
                  <a:lnTo>
                    <a:pt x="328" y="330"/>
                  </a:lnTo>
                  <a:lnTo>
                    <a:pt x="328" y="330"/>
                  </a:lnTo>
                  <a:lnTo>
                    <a:pt x="322" y="328"/>
                  </a:lnTo>
                  <a:lnTo>
                    <a:pt x="320" y="324"/>
                  </a:lnTo>
                  <a:lnTo>
                    <a:pt x="316" y="320"/>
                  </a:lnTo>
                  <a:lnTo>
                    <a:pt x="312" y="314"/>
                  </a:lnTo>
                  <a:lnTo>
                    <a:pt x="312" y="314"/>
                  </a:lnTo>
                  <a:lnTo>
                    <a:pt x="310" y="308"/>
                  </a:lnTo>
                  <a:lnTo>
                    <a:pt x="308" y="302"/>
                  </a:lnTo>
                  <a:lnTo>
                    <a:pt x="306" y="298"/>
                  </a:lnTo>
                  <a:lnTo>
                    <a:pt x="298" y="294"/>
                  </a:lnTo>
                  <a:lnTo>
                    <a:pt x="298" y="294"/>
                  </a:lnTo>
                  <a:lnTo>
                    <a:pt x="292" y="294"/>
                  </a:lnTo>
                  <a:lnTo>
                    <a:pt x="288" y="294"/>
                  </a:lnTo>
                  <a:lnTo>
                    <a:pt x="282" y="296"/>
                  </a:lnTo>
                  <a:lnTo>
                    <a:pt x="276" y="300"/>
                  </a:lnTo>
                  <a:lnTo>
                    <a:pt x="272" y="302"/>
                  </a:lnTo>
                  <a:lnTo>
                    <a:pt x="272" y="302"/>
                  </a:lnTo>
                  <a:lnTo>
                    <a:pt x="266" y="302"/>
                  </a:lnTo>
                  <a:lnTo>
                    <a:pt x="260" y="304"/>
                  </a:lnTo>
                  <a:lnTo>
                    <a:pt x="254" y="306"/>
                  </a:lnTo>
                  <a:lnTo>
                    <a:pt x="248" y="304"/>
                  </a:lnTo>
                  <a:lnTo>
                    <a:pt x="248" y="304"/>
                  </a:lnTo>
                  <a:lnTo>
                    <a:pt x="242" y="302"/>
                  </a:lnTo>
                  <a:lnTo>
                    <a:pt x="238" y="304"/>
                  </a:lnTo>
                  <a:lnTo>
                    <a:pt x="232" y="302"/>
                  </a:lnTo>
                  <a:lnTo>
                    <a:pt x="228" y="298"/>
                  </a:lnTo>
                  <a:lnTo>
                    <a:pt x="228" y="298"/>
                  </a:lnTo>
                  <a:lnTo>
                    <a:pt x="222" y="292"/>
                  </a:lnTo>
                  <a:lnTo>
                    <a:pt x="220" y="290"/>
                  </a:lnTo>
                  <a:lnTo>
                    <a:pt x="216" y="290"/>
                  </a:lnTo>
                  <a:lnTo>
                    <a:pt x="214" y="284"/>
                  </a:lnTo>
                  <a:lnTo>
                    <a:pt x="214" y="284"/>
                  </a:lnTo>
                  <a:lnTo>
                    <a:pt x="212" y="282"/>
                  </a:lnTo>
                  <a:lnTo>
                    <a:pt x="210" y="282"/>
                  </a:lnTo>
                  <a:lnTo>
                    <a:pt x="208" y="282"/>
                  </a:lnTo>
                  <a:lnTo>
                    <a:pt x="206" y="278"/>
                  </a:lnTo>
                  <a:lnTo>
                    <a:pt x="206" y="278"/>
                  </a:lnTo>
                  <a:lnTo>
                    <a:pt x="204" y="276"/>
                  </a:lnTo>
                  <a:lnTo>
                    <a:pt x="202" y="276"/>
                  </a:lnTo>
                  <a:lnTo>
                    <a:pt x="200" y="274"/>
                  </a:lnTo>
                  <a:lnTo>
                    <a:pt x="196" y="272"/>
                  </a:lnTo>
                  <a:lnTo>
                    <a:pt x="196" y="272"/>
                  </a:lnTo>
                  <a:lnTo>
                    <a:pt x="192" y="270"/>
                  </a:lnTo>
                  <a:lnTo>
                    <a:pt x="190" y="270"/>
                  </a:lnTo>
                  <a:lnTo>
                    <a:pt x="188" y="268"/>
                  </a:lnTo>
                  <a:lnTo>
                    <a:pt x="188" y="264"/>
                  </a:lnTo>
                  <a:lnTo>
                    <a:pt x="188" y="264"/>
                  </a:lnTo>
                  <a:lnTo>
                    <a:pt x="186" y="256"/>
                  </a:lnTo>
                  <a:lnTo>
                    <a:pt x="180" y="252"/>
                  </a:lnTo>
                  <a:lnTo>
                    <a:pt x="178" y="248"/>
                  </a:lnTo>
                  <a:lnTo>
                    <a:pt x="176" y="244"/>
                  </a:lnTo>
                  <a:lnTo>
                    <a:pt x="176" y="244"/>
                  </a:lnTo>
                  <a:lnTo>
                    <a:pt x="174" y="242"/>
                  </a:lnTo>
                  <a:lnTo>
                    <a:pt x="170" y="242"/>
                  </a:lnTo>
                  <a:lnTo>
                    <a:pt x="166" y="240"/>
                  </a:lnTo>
                  <a:lnTo>
                    <a:pt x="160" y="232"/>
                  </a:lnTo>
                  <a:lnTo>
                    <a:pt x="160" y="232"/>
                  </a:lnTo>
                  <a:lnTo>
                    <a:pt x="154" y="224"/>
                  </a:lnTo>
                  <a:lnTo>
                    <a:pt x="152" y="222"/>
                  </a:lnTo>
                  <a:lnTo>
                    <a:pt x="150" y="224"/>
                  </a:lnTo>
                  <a:lnTo>
                    <a:pt x="146" y="224"/>
                  </a:lnTo>
                  <a:lnTo>
                    <a:pt x="144" y="224"/>
                  </a:lnTo>
                  <a:lnTo>
                    <a:pt x="142" y="224"/>
                  </a:lnTo>
                  <a:lnTo>
                    <a:pt x="142" y="224"/>
                  </a:lnTo>
                  <a:lnTo>
                    <a:pt x="136" y="218"/>
                  </a:lnTo>
                  <a:lnTo>
                    <a:pt x="134" y="214"/>
                  </a:lnTo>
                  <a:lnTo>
                    <a:pt x="134" y="214"/>
                  </a:lnTo>
                  <a:lnTo>
                    <a:pt x="134" y="218"/>
                  </a:lnTo>
                  <a:lnTo>
                    <a:pt x="134" y="220"/>
                  </a:lnTo>
                  <a:lnTo>
                    <a:pt x="132" y="220"/>
                  </a:lnTo>
                  <a:lnTo>
                    <a:pt x="130" y="224"/>
                  </a:lnTo>
                  <a:lnTo>
                    <a:pt x="130" y="224"/>
                  </a:lnTo>
                  <a:lnTo>
                    <a:pt x="126" y="218"/>
                  </a:lnTo>
                  <a:lnTo>
                    <a:pt x="124" y="214"/>
                  </a:lnTo>
                  <a:lnTo>
                    <a:pt x="124" y="212"/>
                  </a:lnTo>
                  <a:lnTo>
                    <a:pt x="120" y="210"/>
                  </a:lnTo>
                  <a:lnTo>
                    <a:pt x="120" y="210"/>
                  </a:lnTo>
                  <a:lnTo>
                    <a:pt x="116" y="210"/>
                  </a:lnTo>
                  <a:lnTo>
                    <a:pt x="114" y="206"/>
                  </a:lnTo>
                  <a:lnTo>
                    <a:pt x="112" y="202"/>
                  </a:lnTo>
                  <a:lnTo>
                    <a:pt x="110" y="198"/>
                  </a:lnTo>
                  <a:lnTo>
                    <a:pt x="110" y="198"/>
                  </a:lnTo>
                  <a:lnTo>
                    <a:pt x="110" y="194"/>
                  </a:lnTo>
                  <a:lnTo>
                    <a:pt x="108" y="188"/>
                  </a:lnTo>
                  <a:lnTo>
                    <a:pt x="100" y="172"/>
                  </a:lnTo>
                  <a:lnTo>
                    <a:pt x="100" y="172"/>
                  </a:lnTo>
                  <a:lnTo>
                    <a:pt x="94" y="168"/>
                  </a:lnTo>
                  <a:lnTo>
                    <a:pt x="92" y="166"/>
                  </a:lnTo>
                  <a:lnTo>
                    <a:pt x="90" y="164"/>
                  </a:lnTo>
                  <a:lnTo>
                    <a:pt x="84" y="160"/>
                  </a:lnTo>
                  <a:lnTo>
                    <a:pt x="84" y="160"/>
                  </a:lnTo>
                  <a:lnTo>
                    <a:pt x="76" y="154"/>
                  </a:lnTo>
                  <a:lnTo>
                    <a:pt x="68" y="152"/>
                  </a:lnTo>
                  <a:lnTo>
                    <a:pt x="62" y="150"/>
                  </a:lnTo>
                  <a:lnTo>
                    <a:pt x="60" y="148"/>
                  </a:lnTo>
                  <a:lnTo>
                    <a:pt x="60" y="146"/>
                  </a:lnTo>
                  <a:lnTo>
                    <a:pt x="60" y="146"/>
                  </a:lnTo>
                  <a:lnTo>
                    <a:pt x="60" y="142"/>
                  </a:lnTo>
                  <a:lnTo>
                    <a:pt x="60" y="138"/>
                  </a:lnTo>
                  <a:lnTo>
                    <a:pt x="54" y="134"/>
                  </a:lnTo>
                  <a:lnTo>
                    <a:pt x="50" y="132"/>
                  </a:lnTo>
                  <a:lnTo>
                    <a:pt x="50" y="130"/>
                  </a:lnTo>
                  <a:lnTo>
                    <a:pt x="52" y="128"/>
                  </a:lnTo>
                  <a:lnTo>
                    <a:pt x="52" y="128"/>
                  </a:lnTo>
                  <a:lnTo>
                    <a:pt x="54" y="126"/>
                  </a:lnTo>
                  <a:lnTo>
                    <a:pt x="52" y="126"/>
                  </a:lnTo>
                  <a:lnTo>
                    <a:pt x="50" y="124"/>
                  </a:lnTo>
                  <a:lnTo>
                    <a:pt x="50" y="120"/>
                  </a:lnTo>
                  <a:lnTo>
                    <a:pt x="50" y="120"/>
                  </a:lnTo>
                  <a:lnTo>
                    <a:pt x="56" y="108"/>
                  </a:lnTo>
                  <a:lnTo>
                    <a:pt x="58" y="102"/>
                  </a:lnTo>
                  <a:lnTo>
                    <a:pt x="56" y="100"/>
                  </a:lnTo>
                  <a:lnTo>
                    <a:pt x="56" y="100"/>
                  </a:lnTo>
                  <a:lnTo>
                    <a:pt x="56" y="96"/>
                  </a:lnTo>
                  <a:lnTo>
                    <a:pt x="58" y="94"/>
                  </a:lnTo>
                  <a:lnTo>
                    <a:pt x="58" y="92"/>
                  </a:lnTo>
                  <a:lnTo>
                    <a:pt x="60" y="88"/>
                  </a:lnTo>
                  <a:lnTo>
                    <a:pt x="60" y="88"/>
                  </a:lnTo>
                  <a:lnTo>
                    <a:pt x="60" y="84"/>
                  </a:lnTo>
                  <a:lnTo>
                    <a:pt x="60" y="84"/>
                  </a:lnTo>
                  <a:lnTo>
                    <a:pt x="52" y="86"/>
                  </a:lnTo>
                  <a:lnTo>
                    <a:pt x="52" y="86"/>
                  </a:lnTo>
                  <a:lnTo>
                    <a:pt x="46" y="84"/>
                  </a:lnTo>
                  <a:lnTo>
                    <a:pt x="44" y="80"/>
                  </a:lnTo>
                  <a:lnTo>
                    <a:pt x="42" y="78"/>
                  </a:lnTo>
                  <a:lnTo>
                    <a:pt x="40" y="74"/>
                  </a:lnTo>
                  <a:lnTo>
                    <a:pt x="40" y="74"/>
                  </a:lnTo>
                  <a:lnTo>
                    <a:pt x="38" y="74"/>
                  </a:lnTo>
                  <a:lnTo>
                    <a:pt x="40" y="72"/>
                  </a:lnTo>
                  <a:lnTo>
                    <a:pt x="40" y="72"/>
                  </a:lnTo>
                  <a:lnTo>
                    <a:pt x="36" y="70"/>
                  </a:lnTo>
                  <a:lnTo>
                    <a:pt x="36" y="70"/>
                  </a:lnTo>
                  <a:lnTo>
                    <a:pt x="34" y="66"/>
                  </a:lnTo>
                  <a:lnTo>
                    <a:pt x="32" y="62"/>
                  </a:lnTo>
                  <a:lnTo>
                    <a:pt x="28" y="60"/>
                  </a:lnTo>
                  <a:lnTo>
                    <a:pt x="28" y="60"/>
                  </a:lnTo>
                  <a:lnTo>
                    <a:pt x="28" y="58"/>
                  </a:lnTo>
                  <a:lnTo>
                    <a:pt x="26" y="56"/>
                  </a:lnTo>
                  <a:lnTo>
                    <a:pt x="26" y="56"/>
                  </a:lnTo>
                  <a:lnTo>
                    <a:pt x="24" y="54"/>
                  </a:lnTo>
                  <a:lnTo>
                    <a:pt x="22" y="50"/>
                  </a:lnTo>
                  <a:lnTo>
                    <a:pt x="22" y="46"/>
                  </a:lnTo>
                  <a:lnTo>
                    <a:pt x="20" y="46"/>
                  </a:lnTo>
                  <a:lnTo>
                    <a:pt x="20" y="46"/>
                  </a:lnTo>
                  <a:lnTo>
                    <a:pt x="16" y="46"/>
                  </a:lnTo>
                  <a:lnTo>
                    <a:pt x="12" y="42"/>
                  </a:lnTo>
                  <a:lnTo>
                    <a:pt x="8" y="36"/>
                  </a:lnTo>
                  <a:lnTo>
                    <a:pt x="8" y="32"/>
                  </a:lnTo>
                  <a:lnTo>
                    <a:pt x="8" y="32"/>
                  </a:lnTo>
                  <a:lnTo>
                    <a:pt x="8" y="28"/>
                  </a:lnTo>
                  <a:lnTo>
                    <a:pt x="6" y="26"/>
                  </a:lnTo>
                  <a:lnTo>
                    <a:pt x="4" y="24"/>
                  </a:lnTo>
                  <a:lnTo>
                    <a:pt x="2" y="20"/>
                  </a:lnTo>
                  <a:lnTo>
                    <a:pt x="2" y="20"/>
                  </a:lnTo>
                  <a:lnTo>
                    <a:pt x="0" y="10"/>
                  </a:lnTo>
                  <a:lnTo>
                    <a:pt x="0" y="8"/>
                  </a:lnTo>
                  <a:lnTo>
                    <a:pt x="4" y="8"/>
                  </a:lnTo>
                  <a:lnTo>
                    <a:pt x="4" y="8"/>
                  </a:lnTo>
                  <a:lnTo>
                    <a:pt x="8" y="8"/>
                  </a:lnTo>
                  <a:lnTo>
                    <a:pt x="8" y="6"/>
                  </a:lnTo>
                  <a:lnTo>
                    <a:pt x="8" y="4"/>
                  </a:lnTo>
                  <a:lnTo>
                    <a:pt x="10" y="0"/>
                  </a:lnTo>
                  <a:lnTo>
                    <a:pt x="10" y="0"/>
                  </a:lnTo>
                  <a:lnTo>
                    <a:pt x="16" y="4"/>
                  </a:lnTo>
                  <a:lnTo>
                    <a:pt x="20" y="6"/>
                  </a:lnTo>
                  <a:lnTo>
                    <a:pt x="22" y="8"/>
                  </a:lnTo>
                  <a:lnTo>
                    <a:pt x="22" y="8"/>
                  </a:lnTo>
                  <a:lnTo>
                    <a:pt x="24" y="12"/>
                  </a:lnTo>
                  <a:lnTo>
                    <a:pt x="26" y="16"/>
                  </a:lnTo>
                  <a:lnTo>
                    <a:pt x="34" y="18"/>
                  </a:lnTo>
                  <a:lnTo>
                    <a:pt x="42" y="18"/>
                  </a:lnTo>
                  <a:lnTo>
                    <a:pt x="46" y="18"/>
                  </a:lnTo>
                  <a:lnTo>
                    <a:pt x="46" y="18"/>
                  </a:lnTo>
                  <a:lnTo>
                    <a:pt x="56" y="12"/>
                  </a:lnTo>
                  <a:lnTo>
                    <a:pt x="56" y="12"/>
                  </a:lnTo>
                  <a:lnTo>
                    <a:pt x="66" y="4"/>
                  </a:lnTo>
                  <a:lnTo>
                    <a:pt x="68" y="4"/>
                  </a:lnTo>
                  <a:lnTo>
                    <a:pt x="70" y="6"/>
                  </a:lnTo>
                  <a:lnTo>
                    <a:pt x="70" y="6"/>
                  </a:lnTo>
                  <a:lnTo>
                    <a:pt x="76" y="10"/>
                  </a:lnTo>
                  <a:lnTo>
                    <a:pt x="76" y="12"/>
                  </a:lnTo>
                  <a:lnTo>
                    <a:pt x="74" y="14"/>
                  </a:lnTo>
                  <a:lnTo>
                    <a:pt x="74" y="14"/>
                  </a:lnTo>
                  <a:lnTo>
                    <a:pt x="78" y="16"/>
                  </a:lnTo>
                  <a:lnTo>
                    <a:pt x="78" y="20"/>
                  </a:lnTo>
                  <a:lnTo>
                    <a:pt x="76" y="24"/>
                  </a:lnTo>
                  <a:lnTo>
                    <a:pt x="72" y="26"/>
                  </a:lnTo>
                  <a:lnTo>
                    <a:pt x="72" y="26"/>
                  </a:lnTo>
                  <a:lnTo>
                    <a:pt x="82" y="32"/>
                  </a:lnTo>
                  <a:lnTo>
                    <a:pt x="88" y="36"/>
                  </a:lnTo>
                  <a:lnTo>
                    <a:pt x="92" y="38"/>
                  </a:lnTo>
                  <a:lnTo>
                    <a:pt x="98" y="36"/>
                  </a:lnTo>
                  <a:lnTo>
                    <a:pt x="98" y="36"/>
                  </a:lnTo>
                  <a:lnTo>
                    <a:pt x="100" y="44"/>
                  </a:lnTo>
                  <a:lnTo>
                    <a:pt x="104" y="50"/>
                  </a:lnTo>
                  <a:lnTo>
                    <a:pt x="108" y="52"/>
                  </a:lnTo>
                  <a:lnTo>
                    <a:pt x="118" y="52"/>
                  </a:lnTo>
                  <a:lnTo>
                    <a:pt x="118" y="52"/>
                  </a:lnTo>
                  <a:lnTo>
                    <a:pt x="124" y="52"/>
                  </a:lnTo>
                  <a:lnTo>
                    <a:pt x="128" y="54"/>
                  </a:lnTo>
                  <a:lnTo>
                    <a:pt x="134" y="60"/>
                  </a:lnTo>
                  <a:lnTo>
                    <a:pt x="142" y="66"/>
                  </a:lnTo>
                  <a:lnTo>
                    <a:pt x="142" y="66"/>
                  </a:lnTo>
                  <a:lnTo>
                    <a:pt x="158" y="70"/>
                  </a:lnTo>
                  <a:lnTo>
                    <a:pt x="166" y="68"/>
                  </a:lnTo>
                  <a:lnTo>
                    <a:pt x="170" y="66"/>
                  </a:lnTo>
                  <a:lnTo>
                    <a:pt x="176" y="66"/>
                  </a:lnTo>
                  <a:lnTo>
                    <a:pt x="176" y="66"/>
                  </a:lnTo>
                  <a:lnTo>
                    <a:pt x="182" y="66"/>
                  </a:lnTo>
                  <a:lnTo>
                    <a:pt x="186" y="66"/>
                  </a:lnTo>
                  <a:lnTo>
                    <a:pt x="190" y="62"/>
                  </a:lnTo>
                  <a:lnTo>
                    <a:pt x="194" y="62"/>
                  </a:lnTo>
                  <a:lnTo>
                    <a:pt x="194" y="62"/>
                  </a:lnTo>
                  <a:lnTo>
                    <a:pt x="200" y="62"/>
                  </a:lnTo>
                  <a:lnTo>
                    <a:pt x="202" y="62"/>
                  </a:lnTo>
                  <a:lnTo>
                    <a:pt x="200" y="62"/>
                  </a:lnTo>
                  <a:lnTo>
                    <a:pt x="200" y="62"/>
                  </a:lnTo>
                  <a:lnTo>
                    <a:pt x="194" y="66"/>
                  </a:lnTo>
                  <a:lnTo>
                    <a:pt x="194" y="66"/>
                  </a:lnTo>
                  <a:lnTo>
                    <a:pt x="200" y="66"/>
                  </a:lnTo>
                  <a:lnTo>
                    <a:pt x="200" y="66"/>
                  </a:lnTo>
                  <a:lnTo>
                    <a:pt x="206" y="62"/>
                  </a:lnTo>
                  <a:lnTo>
                    <a:pt x="206" y="58"/>
                  </a:lnTo>
                  <a:lnTo>
                    <a:pt x="202" y="46"/>
                  </a:lnTo>
                  <a:lnTo>
                    <a:pt x="202" y="46"/>
                  </a:lnTo>
                  <a:lnTo>
                    <a:pt x="202" y="50"/>
                  </a:lnTo>
                  <a:lnTo>
                    <a:pt x="206" y="50"/>
                  </a:lnTo>
                  <a:lnTo>
                    <a:pt x="212" y="48"/>
                  </a:lnTo>
                  <a:lnTo>
                    <a:pt x="212" y="48"/>
                  </a:lnTo>
                  <a:lnTo>
                    <a:pt x="214" y="44"/>
                  </a:lnTo>
                  <a:lnTo>
                    <a:pt x="216" y="40"/>
                  </a:lnTo>
                  <a:lnTo>
                    <a:pt x="216" y="34"/>
                  </a:lnTo>
                  <a:lnTo>
                    <a:pt x="222" y="30"/>
                  </a:lnTo>
                  <a:lnTo>
                    <a:pt x="222" y="30"/>
                  </a:lnTo>
                  <a:lnTo>
                    <a:pt x="228" y="28"/>
                  </a:lnTo>
                  <a:lnTo>
                    <a:pt x="234" y="28"/>
                  </a:lnTo>
                  <a:lnTo>
                    <a:pt x="238" y="28"/>
                  </a:lnTo>
                  <a:lnTo>
                    <a:pt x="242" y="28"/>
                  </a:lnTo>
                  <a:lnTo>
                    <a:pt x="242" y="28"/>
                  </a:lnTo>
                  <a:lnTo>
                    <a:pt x="246" y="26"/>
                  </a:lnTo>
                  <a:lnTo>
                    <a:pt x="252" y="26"/>
                  </a:lnTo>
                  <a:lnTo>
                    <a:pt x="256" y="28"/>
                  </a:lnTo>
                  <a:lnTo>
                    <a:pt x="260" y="32"/>
                  </a:lnTo>
                  <a:lnTo>
                    <a:pt x="260" y="32"/>
                  </a:lnTo>
                  <a:lnTo>
                    <a:pt x="262" y="34"/>
                  </a:lnTo>
                  <a:lnTo>
                    <a:pt x="266" y="36"/>
                  </a:lnTo>
                  <a:lnTo>
                    <a:pt x="280" y="40"/>
                  </a:lnTo>
                  <a:lnTo>
                    <a:pt x="296" y="44"/>
                  </a:lnTo>
                  <a:lnTo>
                    <a:pt x="302" y="46"/>
                  </a:lnTo>
                  <a:lnTo>
                    <a:pt x="308" y="50"/>
                  </a:lnTo>
                  <a:lnTo>
                    <a:pt x="308" y="50"/>
                  </a:lnTo>
                  <a:lnTo>
                    <a:pt x="316" y="56"/>
                  </a:lnTo>
                  <a:lnTo>
                    <a:pt x="320" y="56"/>
                  </a:lnTo>
                  <a:lnTo>
                    <a:pt x="326" y="56"/>
                  </a:lnTo>
                  <a:lnTo>
                    <a:pt x="332" y="58"/>
                  </a:lnTo>
                  <a:lnTo>
                    <a:pt x="332" y="58"/>
                  </a:lnTo>
                  <a:lnTo>
                    <a:pt x="338" y="62"/>
                  </a:lnTo>
                  <a:lnTo>
                    <a:pt x="340" y="66"/>
                  </a:lnTo>
                  <a:lnTo>
                    <a:pt x="340" y="68"/>
                  </a:lnTo>
                  <a:lnTo>
                    <a:pt x="342" y="72"/>
                  </a:lnTo>
                  <a:lnTo>
                    <a:pt x="342" y="72"/>
                  </a:lnTo>
                  <a:lnTo>
                    <a:pt x="346" y="76"/>
                  </a:lnTo>
                  <a:lnTo>
                    <a:pt x="350" y="84"/>
                  </a:lnTo>
                  <a:lnTo>
                    <a:pt x="350" y="84"/>
                  </a:lnTo>
                  <a:lnTo>
                    <a:pt x="350" y="88"/>
                  </a:lnTo>
                  <a:lnTo>
                    <a:pt x="350" y="88"/>
                  </a:lnTo>
                  <a:lnTo>
                    <a:pt x="352" y="92"/>
                  </a:lnTo>
                  <a:lnTo>
                    <a:pt x="350" y="96"/>
                  </a:lnTo>
                  <a:lnTo>
                    <a:pt x="350" y="96"/>
                  </a:lnTo>
                  <a:lnTo>
                    <a:pt x="350" y="100"/>
                  </a:lnTo>
                  <a:lnTo>
                    <a:pt x="352" y="104"/>
                  </a:lnTo>
                  <a:lnTo>
                    <a:pt x="354" y="106"/>
                  </a:lnTo>
                  <a:lnTo>
                    <a:pt x="352" y="112"/>
                  </a:lnTo>
                  <a:lnTo>
                    <a:pt x="352" y="112"/>
                  </a:lnTo>
                  <a:lnTo>
                    <a:pt x="348" y="118"/>
                  </a:lnTo>
                  <a:lnTo>
                    <a:pt x="344" y="122"/>
                  </a:lnTo>
                  <a:lnTo>
                    <a:pt x="344" y="124"/>
                  </a:lnTo>
                  <a:lnTo>
                    <a:pt x="346" y="128"/>
                  </a:lnTo>
                  <a:lnTo>
                    <a:pt x="346" y="128"/>
                  </a:lnTo>
                  <a:lnTo>
                    <a:pt x="350" y="134"/>
                  </a:lnTo>
                  <a:lnTo>
                    <a:pt x="350" y="140"/>
                  </a:lnTo>
                  <a:lnTo>
                    <a:pt x="350" y="144"/>
                  </a:lnTo>
                  <a:lnTo>
                    <a:pt x="354" y="152"/>
                  </a:lnTo>
                  <a:lnTo>
                    <a:pt x="354" y="152"/>
                  </a:lnTo>
                  <a:lnTo>
                    <a:pt x="356" y="156"/>
                  </a:lnTo>
                  <a:lnTo>
                    <a:pt x="356" y="162"/>
                  </a:lnTo>
                  <a:lnTo>
                    <a:pt x="356" y="172"/>
                  </a:lnTo>
                  <a:lnTo>
                    <a:pt x="356" y="176"/>
                  </a:lnTo>
                  <a:lnTo>
                    <a:pt x="358" y="178"/>
                  </a:lnTo>
                  <a:lnTo>
                    <a:pt x="360" y="180"/>
                  </a:lnTo>
                  <a:lnTo>
                    <a:pt x="368" y="180"/>
                  </a:lnTo>
                  <a:lnTo>
                    <a:pt x="368" y="180"/>
                  </a:lnTo>
                  <a:lnTo>
                    <a:pt x="376" y="180"/>
                  </a:lnTo>
                  <a:lnTo>
                    <a:pt x="380" y="182"/>
                  </a:lnTo>
                  <a:lnTo>
                    <a:pt x="382" y="184"/>
                  </a:lnTo>
                  <a:lnTo>
                    <a:pt x="384" y="190"/>
                  </a:lnTo>
                  <a:lnTo>
                    <a:pt x="380" y="202"/>
                  </a:lnTo>
                  <a:lnTo>
                    <a:pt x="374" y="216"/>
                  </a:lnTo>
                  <a:lnTo>
                    <a:pt x="374" y="216"/>
                  </a:lnTo>
                  <a:lnTo>
                    <a:pt x="388" y="236"/>
                  </a:lnTo>
                  <a:lnTo>
                    <a:pt x="394" y="248"/>
                  </a:lnTo>
                  <a:lnTo>
                    <a:pt x="396" y="252"/>
                  </a:lnTo>
                  <a:lnTo>
                    <a:pt x="404" y="254"/>
                  </a:lnTo>
                  <a:lnTo>
                    <a:pt x="404" y="254"/>
                  </a:lnTo>
                  <a:lnTo>
                    <a:pt x="410" y="254"/>
                  </a:lnTo>
                  <a:lnTo>
                    <a:pt x="412" y="254"/>
                  </a:lnTo>
                  <a:lnTo>
                    <a:pt x="418" y="266"/>
                  </a:lnTo>
                  <a:lnTo>
                    <a:pt x="418" y="266"/>
                  </a:lnTo>
                  <a:lnTo>
                    <a:pt x="422" y="280"/>
                  </a:lnTo>
                  <a:lnTo>
                    <a:pt x="424" y="280"/>
                  </a:lnTo>
                  <a:lnTo>
                    <a:pt x="428" y="280"/>
                  </a:lnTo>
                  <a:lnTo>
                    <a:pt x="428" y="280"/>
                  </a:lnTo>
                  <a:lnTo>
                    <a:pt x="430" y="280"/>
                  </a:lnTo>
                  <a:lnTo>
                    <a:pt x="430" y="284"/>
                  </a:lnTo>
                  <a:lnTo>
                    <a:pt x="430" y="288"/>
                  </a:lnTo>
                  <a:lnTo>
                    <a:pt x="430" y="290"/>
                  </a:lnTo>
                  <a:lnTo>
                    <a:pt x="430" y="290"/>
                  </a:lnTo>
                  <a:lnTo>
                    <a:pt x="430" y="292"/>
                  </a:lnTo>
                  <a:lnTo>
                    <a:pt x="428" y="294"/>
                  </a:lnTo>
                  <a:lnTo>
                    <a:pt x="426" y="296"/>
                  </a:lnTo>
                  <a:lnTo>
                    <a:pt x="424" y="296"/>
                  </a:lnTo>
                  <a:lnTo>
                    <a:pt x="424" y="296"/>
                  </a:lnTo>
                  <a:lnTo>
                    <a:pt x="424" y="298"/>
                  </a:lnTo>
                  <a:lnTo>
                    <a:pt x="420" y="296"/>
                  </a:lnTo>
                  <a:lnTo>
                    <a:pt x="416" y="296"/>
                  </a:lnTo>
                  <a:lnTo>
                    <a:pt x="416" y="298"/>
                  </a:lnTo>
                  <a:lnTo>
                    <a:pt x="416" y="302"/>
                  </a:lnTo>
                  <a:lnTo>
                    <a:pt x="416" y="302"/>
                  </a:lnTo>
                  <a:lnTo>
                    <a:pt x="416" y="304"/>
                  </a:lnTo>
                  <a:lnTo>
                    <a:pt x="414" y="306"/>
                  </a:lnTo>
                  <a:lnTo>
                    <a:pt x="410" y="310"/>
                  </a:lnTo>
                  <a:lnTo>
                    <a:pt x="406" y="316"/>
                  </a:lnTo>
                  <a:lnTo>
                    <a:pt x="406" y="318"/>
                  </a:lnTo>
                  <a:lnTo>
                    <a:pt x="406" y="320"/>
                  </a:lnTo>
                  <a:lnTo>
                    <a:pt x="406" y="320"/>
                  </a:lnTo>
                  <a:lnTo>
                    <a:pt x="408" y="326"/>
                  </a:lnTo>
                  <a:lnTo>
                    <a:pt x="408" y="332"/>
                  </a:lnTo>
                  <a:lnTo>
                    <a:pt x="408" y="336"/>
                  </a:lnTo>
                  <a:lnTo>
                    <a:pt x="406" y="338"/>
                  </a:lnTo>
                  <a:lnTo>
                    <a:pt x="402" y="338"/>
                  </a:lnTo>
                  <a:lnTo>
                    <a:pt x="402" y="3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7" name="Freeform 201"/>
            <p:cNvSpPr>
              <a:spLocks/>
            </p:cNvSpPr>
            <p:nvPr/>
          </p:nvSpPr>
          <p:spPr bwMode="auto">
            <a:xfrm>
              <a:off x="5303538" y="2327010"/>
              <a:ext cx="31750" cy="13229"/>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8" name="Freeform 202"/>
            <p:cNvSpPr>
              <a:spLocks/>
            </p:cNvSpPr>
            <p:nvPr/>
          </p:nvSpPr>
          <p:spPr bwMode="auto">
            <a:xfrm>
              <a:off x="5250622" y="2276740"/>
              <a:ext cx="97896" cy="63500"/>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99" name="Freeform 203"/>
            <p:cNvSpPr>
              <a:spLocks/>
            </p:cNvSpPr>
            <p:nvPr/>
          </p:nvSpPr>
          <p:spPr bwMode="auto">
            <a:xfrm>
              <a:off x="5385559" y="2607469"/>
              <a:ext cx="50271" cy="37042"/>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0" name="Freeform 204"/>
            <p:cNvSpPr>
              <a:spLocks/>
            </p:cNvSpPr>
            <p:nvPr/>
          </p:nvSpPr>
          <p:spPr bwMode="auto">
            <a:xfrm>
              <a:off x="5287663" y="2258219"/>
              <a:ext cx="134938" cy="108479"/>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1" name="Freeform 215"/>
            <p:cNvSpPr>
              <a:spLocks/>
            </p:cNvSpPr>
            <p:nvPr/>
          </p:nvSpPr>
          <p:spPr bwMode="auto">
            <a:xfrm>
              <a:off x="4351038" y="2282031"/>
              <a:ext cx="31750" cy="63500"/>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2" name="Freeform 220"/>
            <p:cNvSpPr>
              <a:spLocks/>
            </p:cNvSpPr>
            <p:nvPr/>
          </p:nvSpPr>
          <p:spPr bwMode="auto">
            <a:xfrm>
              <a:off x="4626205" y="2244990"/>
              <a:ext cx="47625" cy="82021"/>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3" name="Freeform 225"/>
            <p:cNvSpPr>
              <a:spLocks/>
            </p:cNvSpPr>
            <p:nvPr/>
          </p:nvSpPr>
          <p:spPr bwMode="auto">
            <a:xfrm>
              <a:off x="4597101" y="1914260"/>
              <a:ext cx="66146" cy="21167"/>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4" name="Freeform 233"/>
            <p:cNvSpPr>
              <a:spLocks/>
            </p:cNvSpPr>
            <p:nvPr/>
          </p:nvSpPr>
          <p:spPr bwMode="auto">
            <a:xfrm>
              <a:off x="4681768" y="1871927"/>
              <a:ext cx="232833" cy="129646"/>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5" name="Freeform 237"/>
            <p:cNvSpPr>
              <a:spLocks/>
            </p:cNvSpPr>
            <p:nvPr/>
          </p:nvSpPr>
          <p:spPr bwMode="auto">
            <a:xfrm>
              <a:off x="5118330" y="2200010"/>
              <a:ext cx="203729" cy="79375"/>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6" name="Freeform 239"/>
            <p:cNvSpPr>
              <a:spLocks/>
            </p:cNvSpPr>
            <p:nvPr/>
          </p:nvSpPr>
          <p:spPr bwMode="auto">
            <a:xfrm>
              <a:off x="4798184" y="2075656"/>
              <a:ext cx="79375" cy="84667"/>
            </a:xfrm>
            <a:custGeom>
              <a:avLst/>
              <a:gdLst/>
              <a:ahLst/>
              <a:cxnLst>
                <a:cxn ang="0">
                  <a:pos x="30" y="64"/>
                </a:cxn>
                <a:cxn ang="0">
                  <a:pos x="32" y="64"/>
                </a:cxn>
                <a:cxn ang="0">
                  <a:pos x="34" y="64"/>
                </a:cxn>
                <a:cxn ang="0">
                  <a:pos x="38" y="58"/>
                </a:cxn>
                <a:cxn ang="0">
                  <a:pos x="40" y="50"/>
                </a:cxn>
                <a:cxn ang="0">
                  <a:pos x="44" y="52"/>
                </a:cxn>
                <a:cxn ang="0">
                  <a:pos x="48" y="52"/>
                </a:cxn>
                <a:cxn ang="0">
                  <a:pos x="48" y="52"/>
                </a:cxn>
                <a:cxn ang="0">
                  <a:pos x="52" y="54"/>
                </a:cxn>
                <a:cxn ang="0">
                  <a:pos x="54" y="54"/>
                </a:cxn>
                <a:cxn ang="0">
                  <a:pos x="60" y="52"/>
                </a:cxn>
                <a:cxn ang="0">
                  <a:pos x="58" y="52"/>
                </a:cxn>
                <a:cxn ang="0">
                  <a:pos x="56" y="46"/>
                </a:cxn>
                <a:cxn ang="0">
                  <a:pos x="52" y="38"/>
                </a:cxn>
                <a:cxn ang="0">
                  <a:pos x="52" y="36"/>
                </a:cxn>
                <a:cxn ang="0">
                  <a:pos x="50" y="32"/>
                </a:cxn>
                <a:cxn ang="0">
                  <a:pos x="48" y="28"/>
                </a:cxn>
                <a:cxn ang="0">
                  <a:pos x="46" y="20"/>
                </a:cxn>
                <a:cxn ang="0">
                  <a:pos x="46" y="16"/>
                </a:cxn>
                <a:cxn ang="0">
                  <a:pos x="44" y="14"/>
                </a:cxn>
                <a:cxn ang="0">
                  <a:pos x="44" y="12"/>
                </a:cxn>
                <a:cxn ang="0">
                  <a:pos x="42" y="12"/>
                </a:cxn>
                <a:cxn ang="0">
                  <a:pos x="38" y="10"/>
                </a:cxn>
                <a:cxn ang="0">
                  <a:pos x="34" y="8"/>
                </a:cxn>
                <a:cxn ang="0">
                  <a:pos x="32" y="8"/>
                </a:cxn>
                <a:cxn ang="0">
                  <a:pos x="30" y="6"/>
                </a:cxn>
                <a:cxn ang="0">
                  <a:pos x="28" y="6"/>
                </a:cxn>
                <a:cxn ang="0">
                  <a:pos x="20" y="2"/>
                </a:cxn>
                <a:cxn ang="0">
                  <a:pos x="10" y="4"/>
                </a:cxn>
                <a:cxn ang="0">
                  <a:pos x="4" y="6"/>
                </a:cxn>
                <a:cxn ang="0">
                  <a:pos x="0" y="6"/>
                </a:cxn>
                <a:cxn ang="0">
                  <a:pos x="6" y="16"/>
                </a:cxn>
                <a:cxn ang="0">
                  <a:pos x="8" y="18"/>
                </a:cxn>
                <a:cxn ang="0">
                  <a:pos x="10" y="24"/>
                </a:cxn>
                <a:cxn ang="0">
                  <a:pos x="14" y="26"/>
                </a:cxn>
                <a:cxn ang="0">
                  <a:pos x="16" y="28"/>
                </a:cxn>
                <a:cxn ang="0">
                  <a:pos x="16" y="30"/>
                </a:cxn>
                <a:cxn ang="0">
                  <a:pos x="20" y="34"/>
                </a:cxn>
                <a:cxn ang="0">
                  <a:pos x="20" y="36"/>
                </a:cxn>
                <a:cxn ang="0">
                  <a:pos x="20" y="40"/>
                </a:cxn>
                <a:cxn ang="0">
                  <a:pos x="20" y="42"/>
                </a:cxn>
                <a:cxn ang="0">
                  <a:pos x="20" y="44"/>
                </a:cxn>
                <a:cxn ang="0">
                  <a:pos x="22" y="50"/>
                </a:cxn>
                <a:cxn ang="0">
                  <a:pos x="22" y="50"/>
                </a:cxn>
                <a:cxn ang="0">
                  <a:pos x="26" y="52"/>
                </a:cxn>
                <a:cxn ang="0">
                  <a:pos x="26" y="54"/>
                </a:cxn>
                <a:cxn ang="0">
                  <a:pos x="28" y="58"/>
                </a:cxn>
                <a:cxn ang="0">
                  <a:pos x="28" y="60"/>
                </a:cxn>
                <a:cxn ang="0">
                  <a:pos x="30" y="64"/>
                </a:cxn>
              </a:cxnLst>
              <a:rect l="0" t="0" r="r" b="b"/>
              <a:pathLst>
                <a:path w="60" h="64">
                  <a:moveTo>
                    <a:pt x="30" y="64"/>
                  </a:moveTo>
                  <a:lnTo>
                    <a:pt x="30" y="64"/>
                  </a:lnTo>
                  <a:lnTo>
                    <a:pt x="32" y="64"/>
                  </a:lnTo>
                  <a:lnTo>
                    <a:pt x="32" y="64"/>
                  </a:lnTo>
                  <a:lnTo>
                    <a:pt x="34" y="64"/>
                  </a:lnTo>
                  <a:lnTo>
                    <a:pt x="34" y="64"/>
                  </a:lnTo>
                  <a:lnTo>
                    <a:pt x="38" y="62"/>
                  </a:lnTo>
                  <a:lnTo>
                    <a:pt x="38" y="58"/>
                  </a:lnTo>
                  <a:lnTo>
                    <a:pt x="40" y="50"/>
                  </a:lnTo>
                  <a:lnTo>
                    <a:pt x="40" y="50"/>
                  </a:lnTo>
                  <a:lnTo>
                    <a:pt x="42" y="50"/>
                  </a:lnTo>
                  <a:lnTo>
                    <a:pt x="44" y="52"/>
                  </a:lnTo>
                  <a:lnTo>
                    <a:pt x="46" y="52"/>
                  </a:lnTo>
                  <a:lnTo>
                    <a:pt x="48" y="52"/>
                  </a:lnTo>
                  <a:lnTo>
                    <a:pt x="48" y="52"/>
                  </a:lnTo>
                  <a:lnTo>
                    <a:pt x="48" y="52"/>
                  </a:lnTo>
                  <a:lnTo>
                    <a:pt x="50" y="54"/>
                  </a:lnTo>
                  <a:lnTo>
                    <a:pt x="52" y="54"/>
                  </a:lnTo>
                  <a:lnTo>
                    <a:pt x="54" y="54"/>
                  </a:lnTo>
                  <a:lnTo>
                    <a:pt x="54" y="54"/>
                  </a:lnTo>
                  <a:lnTo>
                    <a:pt x="58" y="52"/>
                  </a:lnTo>
                  <a:lnTo>
                    <a:pt x="60" y="52"/>
                  </a:lnTo>
                  <a:lnTo>
                    <a:pt x="58" y="52"/>
                  </a:lnTo>
                  <a:lnTo>
                    <a:pt x="58" y="52"/>
                  </a:lnTo>
                  <a:lnTo>
                    <a:pt x="56" y="48"/>
                  </a:lnTo>
                  <a:lnTo>
                    <a:pt x="56" y="46"/>
                  </a:lnTo>
                  <a:lnTo>
                    <a:pt x="54" y="42"/>
                  </a:lnTo>
                  <a:lnTo>
                    <a:pt x="52" y="38"/>
                  </a:lnTo>
                  <a:lnTo>
                    <a:pt x="52" y="38"/>
                  </a:lnTo>
                  <a:lnTo>
                    <a:pt x="52" y="36"/>
                  </a:lnTo>
                  <a:lnTo>
                    <a:pt x="52" y="34"/>
                  </a:lnTo>
                  <a:lnTo>
                    <a:pt x="50" y="32"/>
                  </a:lnTo>
                  <a:lnTo>
                    <a:pt x="48" y="28"/>
                  </a:lnTo>
                  <a:lnTo>
                    <a:pt x="48" y="28"/>
                  </a:lnTo>
                  <a:lnTo>
                    <a:pt x="46" y="22"/>
                  </a:lnTo>
                  <a:lnTo>
                    <a:pt x="46" y="20"/>
                  </a:lnTo>
                  <a:lnTo>
                    <a:pt x="46" y="18"/>
                  </a:lnTo>
                  <a:lnTo>
                    <a:pt x="46" y="16"/>
                  </a:lnTo>
                  <a:lnTo>
                    <a:pt x="46" y="16"/>
                  </a:lnTo>
                  <a:lnTo>
                    <a:pt x="44" y="14"/>
                  </a:lnTo>
                  <a:lnTo>
                    <a:pt x="46" y="14"/>
                  </a:lnTo>
                  <a:lnTo>
                    <a:pt x="44" y="12"/>
                  </a:lnTo>
                  <a:lnTo>
                    <a:pt x="42" y="12"/>
                  </a:lnTo>
                  <a:lnTo>
                    <a:pt x="42" y="12"/>
                  </a:lnTo>
                  <a:lnTo>
                    <a:pt x="40" y="10"/>
                  </a:lnTo>
                  <a:lnTo>
                    <a:pt x="38" y="10"/>
                  </a:lnTo>
                  <a:lnTo>
                    <a:pt x="36" y="8"/>
                  </a:lnTo>
                  <a:lnTo>
                    <a:pt x="34" y="8"/>
                  </a:lnTo>
                  <a:lnTo>
                    <a:pt x="34" y="8"/>
                  </a:lnTo>
                  <a:lnTo>
                    <a:pt x="32" y="8"/>
                  </a:lnTo>
                  <a:lnTo>
                    <a:pt x="30" y="6"/>
                  </a:lnTo>
                  <a:lnTo>
                    <a:pt x="30" y="6"/>
                  </a:lnTo>
                  <a:lnTo>
                    <a:pt x="28" y="6"/>
                  </a:lnTo>
                  <a:lnTo>
                    <a:pt x="28" y="6"/>
                  </a:lnTo>
                  <a:lnTo>
                    <a:pt x="24" y="4"/>
                  </a:lnTo>
                  <a:lnTo>
                    <a:pt x="20" y="2"/>
                  </a:lnTo>
                  <a:lnTo>
                    <a:pt x="16" y="0"/>
                  </a:lnTo>
                  <a:lnTo>
                    <a:pt x="10" y="4"/>
                  </a:lnTo>
                  <a:lnTo>
                    <a:pt x="10" y="4"/>
                  </a:lnTo>
                  <a:lnTo>
                    <a:pt x="4" y="6"/>
                  </a:lnTo>
                  <a:lnTo>
                    <a:pt x="0" y="6"/>
                  </a:lnTo>
                  <a:lnTo>
                    <a:pt x="0" y="6"/>
                  </a:lnTo>
                  <a:lnTo>
                    <a:pt x="4" y="12"/>
                  </a:lnTo>
                  <a:lnTo>
                    <a:pt x="6" y="16"/>
                  </a:lnTo>
                  <a:lnTo>
                    <a:pt x="6" y="16"/>
                  </a:lnTo>
                  <a:lnTo>
                    <a:pt x="8" y="18"/>
                  </a:lnTo>
                  <a:lnTo>
                    <a:pt x="10" y="24"/>
                  </a:lnTo>
                  <a:lnTo>
                    <a:pt x="10" y="24"/>
                  </a:lnTo>
                  <a:lnTo>
                    <a:pt x="12" y="26"/>
                  </a:lnTo>
                  <a:lnTo>
                    <a:pt x="14" y="26"/>
                  </a:lnTo>
                  <a:lnTo>
                    <a:pt x="16" y="28"/>
                  </a:lnTo>
                  <a:lnTo>
                    <a:pt x="16" y="28"/>
                  </a:lnTo>
                  <a:lnTo>
                    <a:pt x="16" y="28"/>
                  </a:lnTo>
                  <a:lnTo>
                    <a:pt x="16" y="30"/>
                  </a:lnTo>
                  <a:lnTo>
                    <a:pt x="18" y="32"/>
                  </a:lnTo>
                  <a:lnTo>
                    <a:pt x="20" y="34"/>
                  </a:lnTo>
                  <a:lnTo>
                    <a:pt x="20" y="36"/>
                  </a:lnTo>
                  <a:lnTo>
                    <a:pt x="20" y="36"/>
                  </a:lnTo>
                  <a:lnTo>
                    <a:pt x="20" y="38"/>
                  </a:lnTo>
                  <a:lnTo>
                    <a:pt x="20" y="40"/>
                  </a:lnTo>
                  <a:lnTo>
                    <a:pt x="20" y="42"/>
                  </a:lnTo>
                  <a:lnTo>
                    <a:pt x="20" y="42"/>
                  </a:lnTo>
                  <a:lnTo>
                    <a:pt x="20" y="42"/>
                  </a:lnTo>
                  <a:lnTo>
                    <a:pt x="20" y="44"/>
                  </a:lnTo>
                  <a:lnTo>
                    <a:pt x="22" y="46"/>
                  </a:lnTo>
                  <a:lnTo>
                    <a:pt x="22" y="50"/>
                  </a:lnTo>
                  <a:lnTo>
                    <a:pt x="22" y="50"/>
                  </a:lnTo>
                  <a:lnTo>
                    <a:pt x="22" y="50"/>
                  </a:lnTo>
                  <a:lnTo>
                    <a:pt x="24" y="52"/>
                  </a:lnTo>
                  <a:lnTo>
                    <a:pt x="26" y="52"/>
                  </a:lnTo>
                  <a:lnTo>
                    <a:pt x="26" y="54"/>
                  </a:lnTo>
                  <a:lnTo>
                    <a:pt x="26" y="54"/>
                  </a:lnTo>
                  <a:lnTo>
                    <a:pt x="28" y="56"/>
                  </a:lnTo>
                  <a:lnTo>
                    <a:pt x="28" y="58"/>
                  </a:lnTo>
                  <a:lnTo>
                    <a:pt x="28" y="58"/>
                  </a:lnTo>
                  <a:lnTo>
                    <a:pt x="28" y="60"/>
                  </a:lnTo>
                  <a:lnTo>
                    <a:pt x="30" y="64"/>
                  </a:lnTo>
                  <a:lnTo>
                    <a:pt x="30" y="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7" name="Freeform 241"/>
            <p:cNvSpPr>
              <a:spLocks/>
            </p:cNvSpPr>
            <p:nvPr/>
          </p:nvSpPr>
          <p:spPr bwMode="auto">
            <a:xfrm>
              <a:off x="5065413" y="2475177"/>
              <a:ext cx="47625" cy="44979"/>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8" name="Freeform 242"/>
            <p:cNvSpPr>
              <a:spLocks/>
            </p:cNvSpPr>
            <p:nvPr/>
          </p:nvSpPr>
          <p:spPr bwMode="auto">
            <a:xfrm>
              <a:off x="4800830" y="2255573"/>
              <a:ext cx="79375" cy="55563"/>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09" name="Freeform 243"/>
            <p:cNvSpPr>
              <a:spLocks/>
            </p:cNvSpPr>
            <p:nvPr/>
          </p:nvSpPr>
          <p:spPr bwMode="auto">
            <a:xfrm>
              <a:off x="5070705" y="2387865"/>
              <a:ext cx="169333" cy="148167"/>
            </a:xfrm>
            <a:custGeom>
              <a:avLst/>
              <a:gdLst/>
              <a:ahLst/>
              <a:cxnLst>
                <a:cxn ang="0">
                  <a:pos x="2" y="32"/>
                </a:cxn>
                <a:cxn ang="0">
                  <a:pos x="0" y="36"/>
                </a:cxn>
                <a:cxn ang="0">
                  <a:pos x="4" y="42"/>
                </a:cxn>
                <a:cxn ang="0">
                  <a:pos x="8" y="46"/>
                </a:cxn>
                <a:cxn ang="0">
                  <a:pos x="6" y="52"/>
                </a:cxn>
                <a:cxn ang="0">
                  <a:pos x="6" y="62"/>
                </a:cxn>
                <a:cxn ang="0">
                  <a:pos x="10" y="70"/>
                </a:cxn>
                <a:cxn ang="0">
                  <a:pos x="22" y="66"/>
                </a:cxn>
                <a:cxn ang="0">
                  <a:pos x="26" y="68"/>
                </a:cxn>
                <a:cxn ang="0">
                  <a:pos x="32" y="76"/>
                </a:cxn>
                <a:cxn ang="0">
                  <a:pos x="30" y="80"/>
                </a:cxn>
                <a:cxn ang="0">
                  <a:pos x="28" y="82"/>
                </a:cxn>
                <a:cxn ang="0">
                  <a:pos x="30" y="86"/>
                </a:cxn>
                <a:cxn ang="0">
                  <a:pos x="28" y="88"/>
                </a:cxn>
                <a:cxn ang="0">
                  <a:pos x="24" y="88"/>
                </a:cxn>
                <a:cxn ang="0">
                  <a:pos x="18" y="90"/>
                </a:cxn>
                <a:cxn ang="0">
                  <a:pos x="16" y="92"/>
                </a:cxn>
                <a:cxn ang="0">
                  <a:pos x="18" y="96"/>
                </a:cxn>
                <a:cxn ang="0">
                  <a:pos x="12" y="106"/>
                </a:cxn>
                <a:cxn ang="0">
                  <a:pos x="26" y="112"/>
                </a:cxn>
                <a:cxn ang="0">
                  <a:pos x="34" y="110"/>
                </a:cxn>
                <a:cxn ang="0">
                  <a:pos x="66" y="90"/>
                </a:cxn>
                <a:cxn ang="0">
                  <a:pos x="110" y="62"/>
                </a:cxn>
                <a:cxn ang="0">
                  <a:pos x="116" y="58"/>
                </a:cxn>
                <a:cxn ang="0">
                  <a:pos x="114" y="50"/>
                </a:cxn>
                <a:cxn ang="0">
                  <a:pos x="114" y="40"/>
                </a:cxn>
                <a:cxn ang="0">
                  <a:pos x="114" y="30"/>
                </a:cxn>
                <a:cxn ang="0">
                  <a:pos x="112" y="20"/>
                </a:cxn>
                <a:cxn ang="0">
                  <a:pos x="116" y="14"/>
                </a:cxn>
                <a:cxn ang="0">
                  <a:pos x="128" y="4"/>
                </a:cxn>
                <a:cxn ang="0">
                  <a:pos x="124" y="0"/>
                </a:cxn>
                <a:cxn ang="0">
                  <a:pos x="116" y="2"/>
                </a:cxn>
                <a:cxn ang="0">
                  <a:pos x="106" y="4"/>
                </a:cxn>
                <a:cxn ang="0">
                  <a:pos x="86" y="6"/>
                </a:cxn>
                <a:cxn ang="0">
                  <a:pos x="66" y="14"/>
                </a:cxn>
                <a:cxn ang="0">
                  <a:pos x="50" y="14"/>
                </a:cxn>
                <a:cxn ang="0">
                  <a:pos x="42" y="12"/>
                </a:cxn>
                <a:cxn ang="0">
                  <a:pos x="26" y="16"/>
                </a:cxn>
                <a:cxn ang="0">
                  <a:pos x="14" y="14"/>
                </a:cxn>
                <a:cxn ang="0">
                  <a:pos x="14" y="24"/>
                </a:cxn>
                <a:cxn ang="0">
                  <a:pos x="16" y="30"/>
                </a:cxn>
                <a:cxn ang="0">
                  <a:pos x="2" y="32"/>
                </a:cxn>
              </a:cxnLst>
              <a:rect l="0" t="0" r="r" b="b"/>
              <a:pathLst>
                <a:path w="128" h="112">
                  <a:moveTo>
                    <a:pt x="2" y="32"/>
                  </a:moveTo>
                  <a:lnTo>
                    <a:pt x="2" y="32"/>
                  </a:lnTo>
                  <a:lnTo>
                    <a:pt x="2" y="36"/>
                  </a:lnTo>
                  <a:lnTo>
                    <a:pt x="0" y="36"/>
                  </a:lnTo>
                  <a:lnTo>
                    <a:pt x="0" y="38"/>
                  </a:lnTo>
                  <a:lnTo>
                    <a:pt x="4" y="42"/>
                  </a:lnTo>
                  <a:lnTo>
                    <a:pt x="4" y="42"/>
                  </a:lnTo>
                  <a:lnTo>
                    <a:pt x="8" y="46"/>
                  </a:lnTo>
                  <a:lnTo>
                    <a:pt x="6" y="48"/>
                  </a:lnTo>
                  <a:lnTo>
                    <a:pt x="6" y="52"/>
                  </a:lnTo>
                  <a:lnTo>
                    <a:pt x="6" y="56"/>
                  </a:lnTo>
                  <a:lnTo>
                    <a:pt x="6" y="62"/>
                  </a:lnTo>
                  <a:lnTo>
                    <a:pt x="10" y="70"/>
                  </a:lnTo>
                  <a:lnTo>
                    <a:pt x="10" y="70"/>
                  </a:lnTo>
                  <a:lnTo>
                    <a:pt x="16" y="66"/>
                  </a:lnTo>
                  <a:lnTo>
                    <a:pt x="22" y="66"/>
                  </a:lnTo>
                  <a:lnTo>
                    <a:pt x="22" y="66"/>
                  </a:lnTo>
                  <a:lnTo>
                    <a:pt x="26" y="68"/>
                  </a:lnTo>
                  <a:lnTo>
                    <a:pt x="30" y="72"/>
                  </a:lnTo>
                  <a:lnTo>
                    <a:pt x="32" y="76"/>
                  </a:lnTo>
                  <a:lnTo>
                    <a:pt x="32" y="78"/>
                  </a:lnTo>
                  <a:lnTo>
                    <a:pt x="30" y="80"/>
                  </a:lnTo>
                  <a:lnTo>
                    <a:pt x="30" y="80"/>
                  </a:lnTo>
                  <a:lnTo>
                    <a:pt x="28" y="82"/>
                  </a:lnTo>
                  <a:lnTo>
                    <a:pt x="28" y="84"/>
                  </a:lnTo>
                  <a:lnTo>
                    <a:pt x="30" y="86"/>
                  </a:lnTo>
                  <a:lnTo>
                    <a:pt x="28" y="88"/>
                  </a:lnTo>
                  <a:lnTo>
                    <a:pt x="28" y="88"/>
                  </a:lnTo>
                  <a:lnTo>
                    <a:pt x="26" y="88"/>
                  </a:lnTo>
                  <a:lnTo>
                    <a:pt x="24" y="88"/>
                  </a:lnTo>
                  <a:lnTo>
                    <a:pt x="22" y="88"/>
                  </a:lnTo>
                  <a:lnTo>
                    <a:pt x="18" y="90"/>
                  </a:lnTo>
                  <a:lnTo>
                    <a:pt x="18" y="90"/>
                  </a:lnTo>
                  <a:lnTo>
                    <a:pt x="16" y="92"/>
                  </a:lnTo>
                  <a:lnTo>
                    <a:pt x="18" y="94"/>
                  </a:lnTo>
                  <a:lnTo>
                    <a:pt x="18" y="96"/>
                  </a:lnTo>
                  <a:lnTo>
                    <a:pt x="14" y="100"/>
                  </a:lnTo>
                  <a:lnTo>
                    <a:pt x="12" y="106"/>
                  </a:lnTo>
                  <a:lnTo>
                    <a:pt x="12" y="106"/>
                  </a:lnTo>
                  <a:lnTo>
                    <a:pt x="26" y="112"/>
                  </a:lnTo>
                  <a:lnTo>
                    <a:pt x="30" y="112"/>
                  </a:lnTo>
                  <a:lnTo>
                    <a:pt x="34" y="110"/>
                  </a:lnTo>
                  <a:lnTo>
                    <a:pt x="34" y="110"/>
                  </a:lnTo>
                  <a:lnTo>
                    <a:pt x="66" y="90"/>
                  </a:lnTo>
                  <a:lnTo>
                    <a:pt x="66" y="90"/>
                  </a:lnTo>
                  <a:lnTo>
                    <a:pt x="110" y="62"/>
                  </a:lnTo>
                  <a:lnTo>
                    <a:pt x="110" y="62"/>
                  </a:lnTo>
                  <a:lnTo>
                    <a:pt x="116" y="58"/>
                  </a:lnTo>
                  <a:lnTo>
                    <a:pt x="116" y="56"/>
                  </a:lnTo>
                  <a:lnTo>
                    <a:pt x="114" y="50"/>
                  </a:lnTo>
                  <a:lnTo>
                    <a:pt x="114" y="40"/>
                  </a:lnTo>
                  <a:lnTo>
                    <a:pt x="114" y="40"/>
                  </a:lnTo>
                  <a:lnTo>
                    <a:pt x="116" y="34"/>
                  </a:lnTo>
                  <a:lnTo>
                    <a:pt x="114" y="30"/>
                  </a:lnTo>
                  <a:lnTo>
                    <a:pt x="112" y="24"/>
                  </a:lnTo>
                  <a:lnTo>
                    <a:pt x="112" y="20"/>
                  </a:lnTo>
                  <a:lnTo>
                    <a:pt x="116" y="14"/>
                  </a:lnTo>
                  <a:lnTo>
                    <a:pt x="116" y="14"/>
                  </a:lnTo>
                  <a:lnTo>
                    <a:pt x="122" y="10"/>
                  </a:lnTo>
                  <a:lnTo>
                    <a:pt x="128" y="4"/>
                  </a:lnTo>
                  <a:lnTo>
                    <a:pt x="128" y="4"/>
                  </a:lnTo>
                  <a:lnTo>
                    <a:pt x="124" y="0"/>
                  </a:lnTo>
                  <a:lnTo>
                    <a:pt x="120" y="0"/>
                  </a:lnTo>
                  <a:lnTo>
                    <a:pt x="116" y="2"/>
                  </a:lnTo>
                  <a:lnTo>
                    <a:pt x="106" y="4"/>
                  </a:lnTo>
                  <a:lnTo>
                    <a:pt x="106" y="4"/>
                  </a:lnTo>
                  <a:lnTo>
                    <a:pt x="96" y="4"/>
                  </a:lnTo>
                  <a:lnTo>
                    <a:pt x="86" y="6"/>
                  </a:lnTo>
                  <a:lnTo>
                    <a:pt x="72" y="12"/>
                  </a:lnTo>
                  <a:lnTo>
                    <a:pt x="66" y="14"/>
                  </a:lnTo>
                  <a:lnTo>
                    <a:pt x="58" y="14"/>
                  </a:lnTo>
                  <a:lnTo>
                    <a:pt x="50" y="14"/>
                  </a:lnTo>
                  <a:lnTo>
                    <a:pt x="42" y="12"/>
                  </a:lnTo>
                  <a:lnTo>
                    <a:pt x="42" y="12"/>
                  </a:lnTo>
                  <a:lnTo>
                    <a:pt x="34" y="16"/>
                  </a:lnTo>
                  <a:lnTo>
                    <a:pt x="26" y="16"/>
                  </a:lnTo>
                  <a:lnTo>
                    <a:pt x="20" y="16"/>
                  </a:lnTo>
                  <a:lnTo>
                    <a:pt x="14" y="14"/>
                  </a:lnTo>
                  <a:lnTo>
                    <a:pt x="14" y="14"/>
                  </a:lnTo>
                  <a:lnTo>
                    <a:pt x="14" y="24"/>
                  </a:lnTo>
                  <a:lnTo>
                    <a:pt x="16" y="30"/>
                  </a:lnTo>
                  <a:lnTo>
                    <a:pt x="16" y="30"/>
                  </a:lnTo>
                  <a:lnTo>
                    <a:pt x="10" y="34"/>
                  </a:lnTo>
                  <a:lnTo>
                    <a:pt x="2" y="32"/>
                  </a:lnTo>
                  <a:lnTo>
                    <a:pt x="2" y="3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0" name="Jordan"/>
            <p:cNvSpPr>
              <a:spLocks/>
            </p:cNvSpPr>
            <p:nvPr/>
          </p:nvSpPr>
          <p:spPr bwMode="auto">
            <a:xfrm>
              <a:off x="5065413" y="2506927"/>
              <a:ext cx="108479" cy="137583"/>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1" name="Saudi Arabia"/>
            <p:cNvSpPr>
              <a:spLocks/>
            </p:cNvSpPr>
            <p:nvPr/>
          </p:nvSpPr>
          <p:spPr bwMode="auto">
            <a:xfrm>
              <a:off x="5075997" y="2549260"/>
              <a:ext cx="587375" cy="545042"/>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2" name="Freeform 251"/>
            <p:cNvSpPr>
              <a:spLocks/>
            </p:cNvSpPr>
            <p:nvPr/>
          </p:nvSpPr>
          <p:spPr bwMode="auto">
            <a:xfrm>
              <a:off x="5861809" y="2297906"/>
              <a:ext cx="198438" cy="97896"/>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3" name="Freeform 252"/>
            <p:cNvSpPr>
              <a:spLocks/>
            </p:cNvSpPr>
            <p:nvPr/>
          </p:nvSpPr>
          <p:spPr bwMode="auto">
            <a:xfrm>
              <a:off x="1877184" y="2885281"/>
              <a:ext cx="15875" cy="13229"/>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4" name="Argentina"/>
            <p:cNvSpPr>
              <a:spLocks/>
            </p:cNvSpPr>
            <p:nvPr/>
          </p:nvSpPr>
          <p:spPr bwMode="auto">
            <a:xfrm>
              <a:off x="2289934" y="4359011"/>
              <a:ext cx="415396" cy="878417"/>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5" name="Australia"/>
            <p:cNvSpPr>
              <a:spLocks/>
            </p:cNvSpPr>
            <p:nvPr/>
          </p:nvSpPr>
          <p:spPr bwMode="auto">
            <a:xfrm>
              <a:off x="7129164" y="3978010"/>
              <a:ext cx="1132417" cy="1021292"/>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6" name="Austria"/>
            <p:cNvSpPr>
              <a:spLocks/>
            </p:cNvSpPr>
            <p:nvPr/>
          </p:nvSpPr>
          <p:spPr bwMode="auto">
            <a:xfrm>
              <a:off x="4366913" y="2062427"/>
              <a:ext cx="193146" cy="76729"/>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7" name="Belgium"/>
            <p:cNvSpPr>
              <a:spLocks/>
            </p:cNvSpPr>
            <p:nvPr/>
          </p:nvSpPr>
          <p:spPr bwMode="auto">
            <a:xfrm>
              <a:off x="4205518" y="2004219"/>
              <a:ext cx="79375" cy="50271"/>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8" name="Brazil"/>
            <p:cNvSpPr>
              <a:spLocks/>
            </p:cNvSpPr>
            <p:nvPr/>
          </p:nvSpPr>
          <p:spPr bwMode="auto">
            <a:xfrm>
              <a:off x="2083559" y="3448844"/>
              <a:ext cx="1082146" cy="1277938"/>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19" name="Bulgaria"/>
            <p:cNvSpPr>
              <a:spLocks/>
            </p:cNvSpPr>
            <p:nvPr/>
          </p:nvSpPr>
          <p:spPr bwMode="auto">
            <a:xfrm>
              <a:off x="4700288" y="2197365"/>
              <a:ext cx="158750" cy="74083"/>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0" name="Cambodia"/>
            <p:cNvSpPr>
              <a:spLocks/>
            </p:cNvSpPr>
            <p:nvPr/>
          </p:nvSpPr>
          <p:spPr bwMode="auto">
            <a:xfrm>
              <a:off x="6978351" y="3118115"/>
              <a:ext cx="161396" cy="153458"/>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1" name="Canada"/>
            <p:cNvSpPr>
              <a:spLocks/>
            </p:cNvSpPr>
            <p:nvPr/>
          </p:nvSpPr>
          <p:spPr bwMode="auto">
            <a:xfrm>
              <a:off x="1054330" y="1562365"/>
              <a:ext cx="1791229" cy="701146"/>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2" name="Chile"/>
            <p:cNvSpPr>
              <a:spLocks/>
            </p:cNvSpPr>
            <p:nvPr/>
          </p:nvSpPr>
          <p:spPr bwMode="auto">
            <a:xfrm>
              <a:off x="2210559" y="4226719"/>
              <a:ext cx="322792" cy="1045104"/>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3" name="China"/>
            <p:cNvSpPr>
              <a:spLocks/>
            </p:cNvSpPr>
            <p:nvPr/>
          </p:nvSpPr>
          <p:spPr bwMode="auto">
            <a:xfrm>
              <a:off x="6017914" y="1943365"/>
              <a:ext cx="1394354" cy="992188"/>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4" name="Costa Rica"/>
            <p:cNvSpPr>
              <a:spLocks/>
            </p:cNvSpPr>
            <p:nvPr/>
          </p:nvSpPr>
          <p:spPr bwMode="auto">
            <a:xfrm>
              <a:off x="1747538" y="3253052"/>
              <a:ext cx="95250" cy="95250"/>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5" name="Colombia"/>
            <p:cNvSpPr>
              <a:spLocks/>
            </p:cNvSpPr>
            <p:nvPr/>
          </p:nvSpPr>
          <p:spPr bwMode="auto">
            <a:xfrm>
              <a:off x="1924809" y="3202781"/>
              <a:ext cx="336021" cy="563563"/>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6" name="Croatia and Slovenia"/>
            <p:cNvSpPr>
              <a:spLocks/>
            </p:cNvSpPr>
            <p:nvPr/>
          </p:nvSpPr>
          <p:spPr bwMode="auto">
            <a:xfrm>
              <a:off x="4470101" y="2125927"/>
              <a:ext cx="256646" cy="166688"/>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7" name="Czech Republic"/>
            <p:cNvSpPr>
              <a:spLocks/>
            </p:cNvSpPr>
            <p:nvPr/>
          </p:nvSpPr>
          <p:spPr bwMode="auto">
            <a:xfrm>
              <a:off x="4427768" y="2012156"/>
              <a:ext cx="166688" cy="71438"/>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8" name="Denmark"/>
            <p:cNvSpPr>
              <a:spLocks/>
            </p:cNvSpPr>
            <p:nvPr/>
          </p:nvSpPr>
          <p:spPr bwMode="auto">
            <a:xfrm>
              <a:off x="4321934" y="1856050"/>
              <a:ext cx="95250" cy="68792"/>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29" name="Estonia"/>
            <p:cNvSpPr>
              <a:spLocks/>
            </p:cNvSpPr>
            <p:nvPr/>
          </p:nvSpPr>
          <p:spPr bwMode="auto">
            <a:xfrm>
              <a:off x="4668538" y="1813719"/>
              <a:ext cx="97896" cy="39688"/>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0" name="Finland"/>
            <p:cNvSpPr>
              <a:spLocks/>
            </p:cNvSpPr>
            <p:nvPr/>
          </p:nvSpPr>
          <p:spPr bwMode="auto">
            <a:xfrm>
              <a:off x="4557413" y="1599406"/>
              <a:ext cx="248708" cy="211667"/>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1" name="France"/>
            <p:cNvSpPr>
              <a:spLocks/>
            </p:cNvSpPr>
            <p:nvPr/>
          </p:nvSpPr>
          <p:spPr bwMode="auto">
            <a:xfrm>
              <a:off x="4036184" y="2017448"/>
              <a:ext cx="293688" cy="230188"/>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2" name="Germany"/>
            <p:cNvSpPr>
              <a:spLocks/>
            </p:cNvSpPr>
            <p:nvPr/>
          </p:nvSpPr>
          <p:spPr bwMode="auto">
            <a:xfrm>
              <a:off x="4279601" y="1922198"/>
              <a:ext cx="211667" cy="190500"/>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3" name="Greece"/>
            <p:cNvSpPr>
              <a:spLocks/>
            </p:cNvSpPr>
            <p:nvPr/>
          </p:nvSpPr>
          <p:spPr bwMode="auto">
            <a:xfrm>
              <a:off x="4657955" y="2263510"/>
              <a:ext cx="150813" cy="156104"/>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4" name="Hungary"/>
            <p:cNvSpPr>
              <a:spLocks/>
            </p:cNvSpPr>
            <p:nvPr/>
          </p:nvSpPr>
          <p:spPr bwMode="auto">
            <a:xfrm>
              <a:off x="4536247" y="2073010"/>
              <a:ext cx="148167" cy="82021"/>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5" name="Iceland"/>
            <p:cNvSpPr>
              <a:spLocks/>
            </p:cNvSpPr>
            <p:nvPr/>
          </p:nvSpPr>
          <p:spPr bwMode="auto">
            <a:xfrm>
              <a:off x="3631372" y="1668198"/>
              <a:ext cx="211667" cy="66146"/>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6" name="India"/>
            <p:cNvSpPr>
              <a:spLocks/>
            </p:cNvSpPr>
            <p:nvPr/>
          </p:nvSpPr>
          <p:spPr bwMode="auto">
            <a:xfrm>
              <a:off x="5983518" y="2427552"/>
              <a:ext cx="777875" cy="920750"/>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7" name="Indonesia"/>
            <p:cNvSpPr>
              <a:spLocks/>
            </p:cNvSpPr>
            <p:nvPr/>
          </p:nvSpPr>
          <p:spPr bwMode="auto">
            <a:xfrm>
              <a:off x="6790497" y="3425031"/>
              <a:ext cx="1285875" cy="545042"/>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8" name="Iraq"/>
            <p:cNvSpPr>
              <a:spLocks/>
            </p:cNvSpPr>
            <p:nvPr/>
          </p:nvSpPr>
          <p:spPr bwMode="auto">
            <a:xfrm>
              <a:off x="5158018" y="2385219"/>
              <a:ext cx="288396" cy="246063"/>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39" name="Ireland"/>
            <p:cNvSpPr>
              <a:spLocks/>
            </p:cNvSpPr>
            <p:nvPr/>
          </p:nvSpPr>
          <p:spPr bwMode="auto">
            <a:xfrm>
              <a:off x="3909184" y="1906323"/>
              <a:ext cx="100542" cy="92604"/>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0" name="Israel"/>
            <p:cNvSpPr>
              <a:spLocks/>
            </p:cNvSpPr>
            <p:nvPr/>
          </p:nvSpPr>
          <p:spPr bwMode="auto">
            <a:xfrm>
              <a:off x="5049538" y="2520156"/>
              <a:ext cx="39688" cy="105833"/>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1" name="Italy"/>
            <p:cNvSpPr>
              <a:spLocks/>
            </p:cNvSpPr>
            <p:nvPr/>
          </p:nvSpPr>
          <p:spPr bwMode="auto">
            <a:xfrm>
              <a:off x="4308705" y="2123280"/>
              <a:ext cx="298979" cy="283104"/>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2" name="Japan"/>
            <p:cNvSpPr>
              <a:spLocks/>
            </p:cNvSpPr>
            <p:nvPr/>
          </p:nvSpPr>
          <p:spPr bwMode="auto">
            <a:xfrm>
              <a:off x="7523392" y="2157676"/>
              <a:ext cx="251354" cy="418042"/>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3" name="Kazakhstan"/>
            <p:cNvSpPr>
              <a:spLocks/>
            </p:cNvSpPr>
            <p:nvPr/>
          </p:nvSpPr>
          <p:spPr bwMode="auto">
            <a:xfrm>
              <a:off x="5274434" y="1903677"/>
              <a:ext cx="976313" cy="402167"/>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4" name="Latvia"/>
            <p:cNvSpPr>
              <a:spLocks/>
            </p:cNvSpPr>
            <p:nvPr/>
          </p:nvSpPr>
          <p:spPr bwMode="auto">
            <a:xfrm>
              <a:off x="4623559" y="1845469"/>
              <a:ext cx="150813" cy="55563"/>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5" name="Lithuania"/>
            <p:cNvSpPr>
              <a:spLocks/>
            </p:cNvSpPr>
            <p:nvPr/>
          </p:nvSpPr>
          <p:spPr bwMode="auto">
            <a:xfrm>
              <a:off x="4626205" y="1885156"/>
              <a:ext cx="124354" cy="60854"/>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6" name="Luxembourg"/>
            <p:cNvSpPr>
              <a:spLocks/>
            </p:cNvSpPr>
            <p:nvPr/>
          </p:nvSpPr>
          <p:spPr bwMode="auto">
            <a:xfrm>
              <a:off x="4274309" y="2043906"/>
              <a:ext cx="13229" cy="10583"/>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7" name="Malaysia"/>
            <p:cNvSpPr>
              <a:spLocks/>
            </p:cNvSpPr>
            <p:nvPr/>
          </p:nvSpPr>
          <p:spPr bwMode="auto">
            <a:xfrm>
              <a:off x="6930726" y="3372115"/>
              <a:ext cx="539875" cy="211667"/>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8" name="Mexico"/>
            <p:cNvSpPr>
              <a:spLocks/>
            </p:cNvSpPr>
            <p:nvPr/>
          </p:nvSpPr>
          <p:spPr bwMode="auto">
            <a:xfrm>
              <a:off x="1067559" y="2546615"/>
              <a:ext cx="709083" cy="582083"/>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49" name="Netherlands"/>
            <p:cNvSpPr>
              <a:spLocks/>
            </p:cNvSpPr>
            <p:nvPr/>
          </p:nvSpPr>
          <p:spPr bwMode="auto">
            <a:xfrm>
              <a:off x="4231976" y="1959240"/>
              <a:ext cx="71438" cy="63500"/>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0" name="New Zealand"/>
            <p:cNvSpPr>
              <a:spLocks/>
            </p:cNvSpPr>
            <p:nvPr/>
          </p:nvSpPr>
          <p:spPr bwMode="auto">
            <a:xfrm>
              <a:off x="8232476" y="4710905"/>
              <a:ext cx="510646" cy="365126"/>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1" name="Norway"/>
            <p:cNvSpPr>
              <a:spLocks/>
            </p:cNvSpPr>
            <p:nvPr/>
          </p:nvSpPr>
          <p:spPr bwMode="auto">
            <a:xfrm>
              <a:off x="4242559" y="1580885"/>
              <a:ext cx="502708" cy="272521"/>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2" name="Peru"/>
            <p:cNvSpPr>
              <a:spLocks/>
            </p:cNvSpPr>
            <p:nvPr/>
          </p:nvSpPr>
          <p:spPr bwMode="auto">
            <a:xfrm>
              <a:off x="1863955" y="3636698"/>
              <a:ext cx="381000" cy="605896"/>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3" name="Philippines"/>
            <p:cNvSpPr>
              <a:spLocks/>
            </p:cNvSpPr>
            <p:nvPr/>
          </p:nvSpPr>
          <p:spPr bwMode="auto">
            <a:xfrm>
              <a:off x="7399038" y="2975240"/>
              <a:ext cx="269874" cy="449791"/>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4" name="Poland"/>
            <p:cNvSpPr>
              <a:spLocks/>
            </p:cNvSpPr>
            <p:nvPr/>
          </p:nvSpPr>
          <p:spPr bwMode="auto">
            <a:xfrm>
              <a:off x="4467455" y="1922198"/>
              <a:ext cx="243417" cy="137583"/>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5" name="Portugal"/>
            <p:cNvSpPr>
              <a:spLocks/>
            </p:cNvSpPr>
            <p:nvPr/>
          </p:nvSpPr>
          <p:spPr bwMode="auto">
            <a:xfrm>
              <a:off x="3906538" y="2260865"/>
              <a:ext cx="74083" cy="148167"/>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6" name="Qatar"/>
            <p:cNvSpPr>
              <a:spLocks/>
            </p:cNvSpPr>
            <p:nvPr/>
          </p:nvSpPr>
          <p:spPr bwMode="auto">
            <a:xfrm>
              <a:off x="5512559" y="2742405"/>
              <a:ext cx="31750" cy="42333"/>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7" name="Romania"/>
            <p:cNvSpPr>
              <a:spLocks/>
            </p:cNvSpPr>
            <p:nvPr/>
          </p:nvSpPr>
          <p:spPr bwMode="auto">
            <a:xfrm>
              <a:off x="4644726" y="2080948"/>
              <a:ext cx="232833" cy="132292"/>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8" name="Russia"/>
            <p:cNvSpPr>
              <a:spLocks/>
            </p:cNvSpPr>
            <p:nvPr/>
          </p:nvSpPr>
          <p:spPr bwMode="auto">
            <a:xfrm>
              <a:off x="4724101" y="1496219"/>
              <a:ext cx="3352271" cy="772583"/>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59" name="Slovakia"/>
            <p:cNvSpPr>
              <a:spLocks/>
            </p:cNvSpPr>
            <p:nvPr/>
          </p:nvSpPr>
          <p:spPr bwMode="auto">
            <a:xfrm>
              <a:off x="4560059" y="2046552"/>
              <a:ext cx="119063" cy="52917"/>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0" name="South Africa"/>
            <p:cNvSpPr>
              <a:spLocks/>
            </p:cNvSpPr>
            <p:nvPr/>
          </p:nvSpPr>
          <p:spPr bwMode="auto">
            <a:xfrm>
              <a:off x="4570643" y="4372240"/>
              <a:ext cx="452438" cy="404813"/>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1" name="South Korea"/>
            <p:cNvSpPr>
              <a:spLocks/>
            </p:cNvSpPr>
            <p:nvPr/>
          </p:nvSpPr>
          <p:spPr bwMode="auto">
            <a:xfrm>
              <a:off x="7372580" y="2345531"/>
              <a:ext cx="111125" cy="142875"/>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2" name="Spain"/>
            <p:cNvSpPr>
              <a:spLocks/>
            </p:cNvSpPr>
            <p:nvPr/>
          </p:nvSpPr>
          <p:spPr bwMode="auto">
            <a:xfrm>
              <a:off x="3919768" y="2215884"/>
              <a:ext cx="457728" cy="216958"/>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3" name="Sweden"/>
            <p:cNvSpPr>
              <a:spLocks/>
            </p:cNvSpPr>
            <p:nvPr/>
          </p:nvSpPr>
          <p:spPr bwMode="auto">
            <a:xfrm>
              <a:off x="4380143" y="1625865"/>
              <a:ext cx="256646" cy="285750"/>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4" name="Switzerland"/>
            <p:cNvSpPr>
              <a:spLocks/>
            </p:cNvSpPr>
            <p:nvPr/>
          </p:nvSpPr>
          <p:spPr bwMode="auto">
            <a:xfrm>
              <a:off x="4284893" y="2104760"/>
              <a:ext cx="105833" cy="47625"/>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5" name="Taiwan"/>
            <p:cNvSpPr>
              <a:spLocks/>
            </p:cNvSpPr>
            <p:nvPr/>
          </p:nvSpPr>
          <p:spPr bwMode="auto">
            <a:xfrm>
              <a:off x="7388455" y="2776802"/>
              <a:ext cx="42333" cy="103188"/>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6" name="Thailand"/>
            <p:cNvSpPr>
              <a:spLocks/>
            </p:cNvSpPr>
            <p:nvPr/>
          </p:nvSpPr>
          <p:spPr bwMode="auto">
            <a:xfrm>
              <a:off x="6811664" y="2935552"/>
              <a:ext cx="256646" cy="476250"/>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7" name="Turkey"/>
            <p:cNvSpPr>
              <a:spLocks/>
            </p:cNvSpPr>
            <p:nvPr/>
          </p:nvSpPr>
          <p:spPr bwMode="auto">
            <a:xfrm>
              <a:off x="4816705" y="2255573"/>
              <a:ext cx="494771" cy="177271"/>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8" name="UAE"/>
            <p:cNvSpPr>
              <a:spLocks/>
            </p:cNvSpPr>
            <p:nvPr/>
          </p:nvSpPr>
          <p:spPr bwMode="auto">
            <a:xfrm>
              <a:off x="5541663" y="2742406"/>
              <a:ext cx="137583" cy="134938"/>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69" name="Ukraine"/>
            <p:cNvSpPr>
              <a:spLocks/>
            </p:cNvSpPr>
            <p:nvPr/>
          </p:nvSpPr>
          <p:spPr bwMode="auto">
            <a:xfrm>
              <a:off x="4676476" y="1961885"/>
              <a:ext cx="425979" cy="227542"/>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70" name="United Kingdom"/>
            <p:cNvSpPr>
              <a:spLocks/>
            </p:cNvSpPr>
            <p:nvPr/>
          </p:nvSpPr>
          <p:spPr bwMode="auto">
            <a:xfrm>
              <a:off x="3972683" y="1832240"/>
              <a:ext cx="201084" cy="203729"/>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71" name="United States"/>
            <p:cNvSpPr>
              <a:spLocks/>
            </p:cNvSpPr>
            <p:nvPr/>
          </p:nvSpPr>
          <p:spPr bwMode="auto">
            <a:xfrm>
              <a:off x="400809" y="1586177"/>
              <a:ext cx="2108729" cy="1193271"/>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72" name="Vietnam"/>
            <p:cNvSpPr>
              <a:spLocks/>
            </p:cNvSpPr>
            <p:nvPr/>
          </p:nvSpPr>
          <p:spPr bwMode="auto">
            <a:xfrm>
              <a:off x="6901622" y="2840302"/>
              <a:ext cx="280458" cy="481542"/>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973" name="Venezuela"/>
            <p:cNvSpPr>
              <a:spLocks/>
            </p:cNvSpPr>
            <p:nvPr/>
          </p:nvSpPr>
          <p:spPr bwMode="auto">
            <a:xfrm>
              <a:off x="2094142" y="3208073"/>
              <a:ext cx="375708" cy="394229"/>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grp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13" name="Freeform 19"/>
          <p:cNvSpPr>
            <a:spLocks/>
          </p:cNvSpPr>
          <p:nvPr/>
        </p:nvSpPr>
        <p:spPr bwMode="auto">
          <a:xfrm>
            <a:off x="3036157" y="2604856"/>
            <a:ext cx="77459" cy="116083"/>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solidFill>
            <a:schemeClr val="tx1">
              <a:alpha val="99000"/>
            </a:schemeClr>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14" name="Freeform 19"/>
          <p:cNvSpPr>
            <a:spLocks/>
          </p:cNvSpPr>
          <p:nvPr/>
        </p:nvSpPr>
        <p:spPr bwMode="auto">
          <a:xfrm>
            <a:off x="3021870" y="2597712"/>
            <a:ext cx="77459" cy="116083"/>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solidFill>
            <a:schemeClr val="tx1">
              <a:alpha val="99000"/>
            </a:schemeClr>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33" name="Montenegro"/>
          <p:cNvSpPr>
            <a:spLocks/>
          </p:cNvSpPr>
          <p:nvPr/>
        </p:nvSpPr>
        <p:spPr bwMode="auto">
          <a:xfrm>
            <a:off x="4745663" y="1558689"/>
            <a:ext cx="34289" cy="38438"/>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solidFill>
            <a:schemeClr val="tx1"/>
          </a:solidFill>
          <a:ln w="9525">
            <a:solidFill>
              <a:schemeClr val="tx1"/>
            </a:solidFill>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3" name="Monaco"/>
          <p:cNvSpPr>
            <a:spLocks/>
          </p:cNvSpPr>
          <p:nvPr/>
        </p:nvSpPr>
        <p:spPr bwMode="auto">
          <a:xfrm>
            <a:off x="4487404" y="1545416"/>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tx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88" name="Eritrea"/>
          <p:cNvSpPr>
            <a:spLocks/>
          </p:cNvSpPr>
          <p:nvPr/>
        </p:nvSpPr>
        <p:spPr bwMode="auto">
          <a:xfrm>
            <a:off x="5205853" y="2233632"/>
            <a:ext cx="182259" cy="176099"/>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solidFill>
            <a:schemeClr val="tx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30" name="Djibouti"/>
          <p:cNvSpPr/>
          <p:nvPr/>
        </p:nvSpPr>
        <p:spPr bwMode="auto">
          <a:xfrm>
            <a:off x="5347104" y="2390445"/>
            <a:ext cx="41008" cy="50315"/>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solidFill>
            <a:schemeClr val="tx1"/>
          </a:solidFill>
          <a:ln w="9525">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a:ea typeface="Segoe UI" pitchFamily="34" charset="0"/>
              <a:cs typeface="Segoe UI" pitchFamily="34" charset="0"/>
            </a:endParaRPr>
          </a:p>
        </p:txBody>
      </p:sp>
      <p:sp>
        <p:nvSpPr>
          <p:cNvPr id="685" name="Cyprus"/>
          <p:cNvSpPr>
            <a:spLocks/>
          </p:cNvSpPr>
          <p:nvPr/>
        </p:nvSpPr>
        <p:spPr bwMode="auto">
          <a:xfrm>
            <a:off x="5105830" y="1751371"/>
            <a:ext cx="20574" cy="6858"/>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solidFill>
            <a:schemeClr val="tx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8" name="Title 4"/>
          <p:cNvSpPr>
            <a:spLocks noGrp="1"/>
          </p:cNvSpPr>
          <p:nvPr>
            <p:ph type="title"/>
          </p:nvPr>
        </p:nvSpPr>
        <p:spPr>
          <a:xfrm>
            <a:off x="390525" y="171450"/>
            <a:ext cx="8361760" cy="623248"/>
          </a:xfrm>
        </p:spPr>
        <p:txBody>
          <a:bodyPr/>
          <a:lstStyle/>
          <a:p>
            <a:r>
              <a:rPr lang="en-US" sz="2400" b="1" spc="0" dirty="0">
                <a:solidFill>
                  <a:schemeClr val="accent1"/>
                </a:solidFill>
                <a:ea typeface="+mj-ea"/>
                <a:cs typeface="+mj-cs"/>
              </a:rPr>
              <a:t>Developer: </a:t>
            </a:r>
            <a:r>
              <a:rPr lang="en-US" sz="2400" spc="0" dirty="0">
                <a:solidFill>
                  <a:schemeClr val="accent1"/>
                </a:solidFill>
                <a:ea typeface="+mj-ea"/>
                <a:cs typeface="+mj-cs"/>
              </a:rPr>
              <a:t>Over 180 countries</a:t>
            </a:r>
            <a:r>
              <a:rPr lang="en-US" dirty="0" smtClean="0"/>
              <a:t/>
            </a:r>
            <a:br>
              <a:rPr lang="en-US" dirty="0" smtClean="0"/>
            </a:br>
            <a:r>
              <a:rPr lang="en-US" sz="2100" dirty="0"/>
              <a:t>140+ new</a:t>
            </a:r>
          </a:p>
        </p:txBody>
      </p:sp>
      <p:sp>
        <p:nvSpPr>
          <p:cNvPr id="174" name="Luxembourg"/>
          <p:cNvSpPr>
            <a:spLocks/>
          </p:cNvSpPr>
          <p:nvPr/>
        </p:nvSpPr>
        <p:spPr bwMode="auto">
          <a:xfrm>
            <a:off x="4453451" y="1409675"/>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3"/>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5" name="Bahrain"/>
          <p:cNvSpPr>
            <a:spLocks/>
          </p:cNvSpPr>
          <p:nvPr/>
        </p:nvSpPr>
        <p:spPr bwMode="auto">
          <a:xfrm rot="16200000">
            <a:off x="5508841" y="1997199"/>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tx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7" name="Bahrain"/>
          <p:cNvSpPr>
            <a:spLocks/>
          </p:cNvSpPr>
          <p:nvPr/>
        </p:nvSpPr>
        <p:spPr bwMode="auto">
          <a:xfrm rot="16200000">
            <a:off x="5508853" y="1997211"/>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25" name="Bosnia and Herzegovina"/>
          <p:cNvSpPr>
            <a:spLocks/>
          </p:cNvSpPr>
          <p:nvPr/>
        </p:nvSpPr>
        <p:spPr bwMode="auto">
          <a:xfrm>
            <a:off x="4702233" y="1519386"/>
            <a:ext cx="68042" cy="66079"/>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solidFill>
            <a:schemeClr val="tx1"/>
          </a:solidFill>
          <a:ln w="952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42" name="Andora"/>
          <p:cNvSpPr>
            <a:spLocks/>
          </p:cNvSpPr>
          <p:nvPr/>
        </p:nvSpPr>
        <p:spPr bwMode="auto">
          <a:xfrm>
            <a:off x="4354908" y="1576156"/>
            <a:ext cx="13670" cy="11381"/>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50" name="Bahamas"/>
          <p:cNvSpPr>
            <a:spLocks/>
          </p:cNvSpPr>
          <p:nvPr/>
        </p:nvSpPr>
        <p:spPr bwMode="auto">
          <a:xfrm rot="9136277">
            <a:off x="2525769" y="2060412"/>
            <a:ext cx="13716" cy="25037"/>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solidFill>
            <a:schemeClr val="tx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55" name="Liechtenstein"/>
          <p:cNvSpPr>
            <a:spLocks/>
          </p:cNvSpPr>
          <p:nvPr/>
        </p:nvSpPr>
        <p:spPr bwMode="auto">
          <a:xfrm>
            <a:off x="4529924" y="1463665"/>
            <a:ext cx="6858" cy="11381"/>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397" name="Luxembourg"/>
          <p:cNvSpPr>
            <a:spLocks/>
          </p:cNvSpPr>
          <p:nvPr/>
        </p:nvSpPr>
        <p:spPr bwMode="auto">
          <a:xfrm>
            <a:off x="4453463" y="1409687"/>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4" name="Monaco"/>
          <p:cNvSpPr>
            <a:spLocks/>
          </p:cNvSpPr>
          <p:nvPr/>
        </p:nvSpPr>
        <p:spPr bwMode="auto">
          <a:xfrm>
            <a:off x="4487404" y="1545416"/>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solidFill>
            <a:schemeClr val="accent6"/>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1041" name="East Timor (Timor-Leste)"/>
          <p:cNvGrpSpPr/>
          <p:nvPr/>
        </p:nvGrpSpPr>
        <p:grpSpPr>
          <a:xfrm>
            <a:off x="7308716" y="2992631"/>
            <a:ext cx="81559" cy="34527"/>
            <a:chOff x="7387430" y="3852863"/>
            <a:chExt cx="108745" cy="46036"/>
          </a:xfrm>
          <a:solidFill>
            <a:schemeClr val="tx1"/>
          </a:solidFill>
        </p:grpSpPr>
        <p:sp>
          <p:nvSpPr>
            <p:cNvPr id="1039" name="Timor-Leste"/>
            <p:cNvSpPr>
              <a:spLocks/>
            </p:cNvSpPr>
            <p:nvPr/>
          </p:nvSpPr>
          <p:spPr bwMode="auto">
            <a:xfrm>
              <a:off x="7387430" y="3890962"/>
              <a:ext cx="11113" cy="7937"/>
            </a:xfrm>
            <a:custGeom>
              <a:avLst/>
              <a:gdLst>
                <a:gd name="T0" fmla="*/ 2 w 7"/>
                <a:gd name="T1" fmla="*/ 0 h 5"/>
                <a:gd name="T2" fmla="*/ 5 w 7"/>
                <a:gd name="T3" fmla="*/ 0 h 5"/>
                <a:gd name="T4" fmla="*/ 5 w 7"/>
                <a:gd name="T5" fmla="*/ 0 h 5"/>
                <a:gd name="T6" fmla="*/ 7 w 7"/>
                <a:gd name="T7" fmla="*/ 0 h 5"/>
                <a:gd name="T8" fmla="*/ 5 w 7"/>
                <a:gd name="T9" fmla="*/ 3 h 5"/>
                <a:gd name="T10" fmla="*/ 5 w 7"/>
                <a:gd name="T11" fmla="*/ 5 h 5"/>
                <a:gd name="T12" fmla="*/ 0 w 7"/>
                <a:gd name="T13" fmla="*/ 5 h 5"/>
                <a:gd name="T14" fmla="*/ 0 w 7"/>
                <a:gd name="T15" fmla="*/ 3 h 5"/>
                <a:gd name="T16" fmla="*/ 2 w 7"/>
                <a:gd name="T17" fmla="*/ 0 h 5"/>
                <a:gd name="T18" fmla="*/ 2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2" y="0"/>
                  </a:moveTo>
                  <a:lnTo>
                    <a:pt x="5" y="0"/>
                  </a:lnTo>
                  <a:lnTo>
                    <a:pt x="5" y="0"/>
                  </a:lnTo>
                  <a:lnTo>
                    <a:pt x="7" y="0"/>
                  </a:lnTo>
                  <a:lnTo>
                    <a:pt x="5" y="3"/>
                  </a:lnTo>
                  <a:lnTo>
                    <a:pt x="5" y="5"/>
                  </a:lnTo>
                  <a:lnTo>
                    <a:pt x="0" y="5"/>
                  </a:lnTo>
                  <a:lnTo>
                    <a:pt x="0" y="3"/>
                  </a:lnTo>
                  <a:lnTo>
                    <a:pt x="2" y="0"/>
                  </a:lnTo>
                  <a:lnTo>
                    <a:pt x="2" y="0"/>
                  </a:lnTo>
                  <a:close/>
                </a:path>
              </a:pathLst>
            </a:custGeom>
            <a:grpFill/>
            <a:ln w="9525">
              <a:solidFill>
                <a:schemeClr val="tx1"/>
              </a:solidFill>
              <a:round/>
              <a:headEnd/>
              <a:tailEnd/>
            </a:ln>
            <a:extLst/>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040" name="Timor-Leste"/>
            <p:cNvSpPr>
              <a:spLocks/>
            </p:cNvSpPr>
            <p:nvPr/>
          </p:nvSpPr>
          <p:spPr bwMode="auto">
            <a:xfrm>
              <a:off x="7413625" y="3852863"/>
              <a:ext cx="82550" cy="39687"/>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9525">
              <a:solidFill>
                <a:schemeClr val="tx1"/>
              </a:solidFill>
              <a:round/>
              <a:headEnd/>
              <a:tailEnd/>
            </a:ln>
            <a:extLst/>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675" name="Luxembourg"/>
          <p:cNvSpPr>
            <a:spLocks/>
          </p:cNvSpPr>
          <p:nvPr/>
        </p:nvSpPr>
        <p:spPr bwMode="auto">
          <a:xfrm>
            <a:off x="4453463" y="1409687"/>
            <a:ext cx="11391" cy="9104"/>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pattFill prst="wdUpDiag">
            <a:fgClr>
              <a:schemeClr val="accent5">
                <a:lumMod val="75000"/>
              </a:schemeClr>
            </a:fgClr>
            <a:bgClr>
              <a:schemeClr val="accent6"/>
            </a:bgClr>
          </a:patt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dirty="0">
              <a:solidFill>
                <a:srgbClr val="363535">
                  <a:alpha val="99000"/>
                </a:srgbClr>
              </a:solidFill>
              <a:latin typeface="Segoe UI"/>
            </a:endParaRPr>
          </a:p>
        </p:txBody>
      </p:sp>
      <p:sp>
        <p:nvSpPr>
          <p:cNvPr id="368" name="Azerbaijan"/>
          <p:cNvSpPr>
            <a:spLocks/>
          </p:cNvSpPr>
          <p:nvPr/>
        </p:nvSpPr>
        <p:spPr bwMode="auto">
          <a:xfrm>
            <a:off x="5339682" y="1653220"/>
            <a:ext cx="27339" cy="11381"/>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solidFill>
            <a:schemeClr val="accent1"/>
          </a:solidFill>
          <a:ln w="9525">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77" name="TextBox 476"/>
          <p:cNvSpPr txBox="1"/>
          <p:nvPr/>
        </p:nvSpPr>
        <p:spPr>
          <a:xfrm>
            <a:off x="8581448" y="49302"/>
            <a:ext cx="513602" cy="242374"/>
          </a:xfrm>
          <a:prstGeom prst="rect">
            <a:avLst/>
          </a:prstGeom>
          <a:noFill/>
        </p:spPr>
        <p:txBody>
          <a:bodyPr wrap="none" lIns="68580" tIns="68580" rIns="68580" bIns="68580" rtlCol="0">
            <a:spAutoFit/>
          </a:bodyPr>
          <a:lstStyle/>
          <a:p>
            <a:pPr algn="r" defTabSz="685772">
              <a:lnSpc>
                <a:spcPct val="90000"/>
              </a:lnSpc>
              <a:spcBef>
                <a:spcPct val="20000"/>
              </a:spcBef>
              <a:buSzPct val="90000"/>
            </a:pPr>
            <a:r>
              <a:rPr lang="en-US" sz="750" dirty="0">
                <a:solidFill>
                  <a:srgbClr val="FFFFFF">
                    <a:alpha val="99000"/>
                  </a:srgbClr>
                </a:solidFill>
                <a:latin typeface="Segoe UI"/>
              </a:rPr>
              <a:t>7.5 &amp; 8.0</a:t>
            </a:r>
          </a:p>
        </p:txBody>
      </p:sp>
      <p:grpSp>
        <p:nvGrpSpPr>
          <p:cNvPr id="974" name="Group 973"/>
          <p:cNvGrpSpPr/>
          <p:nvPr/>
        </p:nvGrpSpPr>
        <p:grpSpPr>
          <a:xfrm>
            <a:off x="1118120" y="878847"/>
            <a:ext cx="7183263" cy="4069391"/>
            <a:chOff x="1489238" y="1171796"/>
            <a:chExt cx="9577684" cy="5425854"/>
          </a:xfrm>
        </p:grpSpPr>
        <p:grpSp>
          <p:nvGrpSpPr>
            <p:cNvPr id="62" name="Group 61"/>
            <p:cNvGrpSpPr/>
            <p:nvPr/>
          </p:nvGrpSpPr>
          <p:grpSpPr>
            <a:xfrm>
              <a:off x="1489238" y="1171796"/>
              <a:ext cx="9577684" cy="5425854"/>
              <a:chOff x="1489238" y="1171796"/>
              <a:chExt cx="9577684" cy="5425854"/>
            </a:xfrm>
          </p:grpSpPr>
          <p:grpSp>
            <p:nvGrpSpPr>
              <p:cNvPr id="20" name="Group 19"/>
              <p:cNvGrpSpPr/>
              <p:nvPr/>
            </p:nvGrpSpPr>
            <p:grpSpPr>
              <a:xfrm>
                <a:off x="1489238" y="1171796"/>
                <a:ext cx="9577684" cy="5425854"/>
                <a:chOff x="1489238" y="1171796"/>
                <a:chExt cx="9577684" cy="5425854"/>
              </a:xfrm>
            </p:grpSpPr>
            <p:sp>
              <p:nvSpPr>
                <p:cNvPr id="435" name="green Block"/>
                <p:cNvSpPr/>
                <p:nvPr/>
              </p:nvSpPr>
              <p:spPr>
                <a:xfrm>
                  <a:off x="3180532" y="5909880"/>
                  <a:ext cx="2665659" cy="68777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772"/>
                  <a:r>
                    <a:rPr lang="en-US" sz="1500" b="1" dirty="0">
                      <a:solidFill>
                        <a:srgbClr val="FFFFFF"/>
                      </a:solidFill>
                      <a:latin typeface="Segoe UI"/>
                    </a:rPr>
                    <a:t>38 Countries</a:t>
                  </a:r>
                </a:p>
                <a:p>
                  <a:pPr algn="ctr" defTabSz="685772"/>
                  <a:r>
                    <a:rPr lang="en-US" sz="1050" dirty="0">
                      <a:solidFill>
                        <a:srgbClr val="FFFFFF"/>
                      </a:solidFill>
                      <a:latin typeface="Segoe UI"/>
                    </a:rPr>
                    <a:t>Windows Phone 7.x</a:t>
                  </a:r>
                </a:p>
              </p:txBody>
            </p:sp>
            <p:grpSp>
              <p:nvGrpSpPr>
                <p:cNvPr id="2" name="Group 1"/>
                <p:cNvGrpSpPr/>
                <p:nvPr/>
              </p:nvGrpSpPr>
              <p:grpSpPr>
                <a:xfrm>
                  <a:off x="1489238" y="1171796"/>
                  <a:ext cx="9577684" cy="4410266"/>
                  <a:chOff x="1489238" y="1171796"/>
                  <a:chExt cx="9577684" cy="4410266"/>
                </a:xfrm>
              </p:grpSpPr>
              <p:sp>
                <p:nvSpPr>
                  <p:cNvPr id="388" name="Freeform 125"/>
                  <p:cNvSpPr>
                    <a:spLocks/>
                  </p:cNvSpPr>
                  <p:nvPr/>
                </p:nvSpPr>
                <p:spPr bwMode="auto">
                  <a:xfrm>
                    <a:off x="4361711" y="1186970"/>
                    <a:ext cx="1066213" cy="415772"/>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solidFill>
                    <a:schemeClr val="accent6"/>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15" name="GREEN"/>
                  <p:cNvGrpSpPr/>
                  <p:nvPr/>
                </p:nvGrpSpPr>
                <p:grpSpPr>
                  <a:xfrm>
                    <a:off x="1489238" y="1171796"/>
                    <a:ext cx="9577684" cy="4410266"/>
                    <a:chOff x="1489238" y="1171796"/>
                    <a:chExt cx="9577684" cy="4410266"/>
                  </a:xfrm>
                  <a:solidFill>
                    <a:schemeClr val="accent6"/>
                  </a:solidFill>
                </p:grpSpPr>
                <p:grpSp>
                  <p:nvGrpSpPr>
                    <p:cNvPr id="14" name="GREEN"/>
                    <p:cNvGrpSpPr/>
                    <p:nvPr/>
                  </p:nvGrpSpPr>
                  <p:grpSpPr>
                    <a:xfrm>
                      <a:off x="6112530" y="1730859"/>
                      <a:ext cx="684172" cy="3284506"/>
                      <a:chOff x="6112530" y="1730859"/>
                      <a:chExt cx="684172" cy="3284506"/>
                    </a:xfrm>
                    <a:grpFill/>
                  </p:grpSpPr>
                  <p:sp>
                    <p:nvSpPr>
                      <p:cNvPr id="131" name="Freeform 225"/>
                      <p:cNvSpPr>
                        <a:spLocks/>
                      </p:cNvSpPr>
                      <p:nvPr/>
                    </p:nvSpPr>
                    <p:spPr bwMode="auto">
                      <a:xfrm>
                        <a:off x="6306938" y="1730859"/>
                        <a:ext cx="75941" cy="24279"/>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4" name="Czech Republic"/>
                      <p:cNvSpPr>
                        <a:spLocks/>
                      </p:cNvSpPr>
                      <p:nvPr/>
                    </p:nvSpPr>
                    <p:spPr bwMode="auto">
                      <a:xfrm>
                        <a:off x="6112530" y="1842494"/>
                        <a:ext cx="191372" cy="81941"/>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6" name="South Africa"/>
                      <p:cNvSpPr>
                        <a:spLocks/>
                      </p:cNvSpPr>
                      <p:nvPr/>
                    </p:nvSpPr>
                    <p:spPr bwMode="auto">
                      <a:xfrm>
                        <a:off x="6277265" y="4551035"/>
                        <a:ext cx="519437" cy="464330"/>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nvGrpSpPr>
                    <p:cNvPr id="13" name="Group 12"/>
                    <p:cNvGrpSpPr/>
                    <p:nvPr/>
                  </p:nvGrpSpPr>
                  <p:grpSpPr>
                    <a:xfrm>
                      <a:off x="1489238" y="1171796"/>
                      <a:ext cx="9577684" cy="4410266"/>
                      <a:chOff x="1489238" y="1171796"/>
                      <a:chExt cx="9577684" cy="4410266"/>
                    </a:xfrm>
                    <a:grpFill/>
                  </p:grpSpPr>
                  <p:grpSp>
                    <p:nvGrpSpPr>
                      <p:cNvPr id="6" name="PURPLE"/>
                      <p:cNvGrpSpPr/>
                      <p:nvPr/>
                    </p:nvGrpSpPr>
                    <p:grpSpPr>
                      <a:xfrm>
                        <a:off x="1489238" y="1171796"/>
                        <a:ext cx="3058905" cy="1548978"/>
                        <a:chOff x="1489238" y="1171796"/>
                        <a:chExt cx="3058905" cy="1548978"/>
                      </a:xfrm>
                      <a:grpFill/>
                    </p:grpSpPr>
                    <p:grpSp>
                      <p:nvGrpSpPr>
                        <p:cNvPr id="3" name="Group 2"/>
                        <p:cNvGrpSpPr/>
                        <p:nvPr/>
                      </p:nvGrpSpPr>
                      <p:grpSpPr>
                        <a:xfrm>
                          <a:off x="1489238" y="1171796"/>
                          <a:ext cx="3058905" cy="1548978"/>
                          <a:chOff x="1489238" y="1171796"/>
                          <a:chExt cx="3058905" cy="1548978"/>
                        </a:xfrm>
                        <a:grpFill/>
                      </p:grpSpPr>
                      <p:sp>
                        <p:nvSpPr>
                          <p:cNvPr id="581" name="Canada"/>
                          <p:cNvSpPr>
                            <a:spLocks/>
                          </p:cNvSpPr>
                          <p:nvPr/>
                        </p:nvSpPr>
                        <p:spPr bwMode="auto">
                          <a:xfrm>
                            <a:off x="2239536" y="1327735"/>
                            <a:ext cx="2056483" cy="804231"/>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3" name="United States"/>
                          <p:cNvSpPr>
                            <a:spLocks/>
                          </p:cNvSpPr>
                          <p:nvPr/>
                        </p:nvSpPr>
                        <p:spPr bwMode="auto">
                          <a:xfrm>
                            <a:off x="1489238" y="1352064"/>
                            <a:ext cx="2421000" cy="1368710"/>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1031" name="Canadian Islands"/>
                          <p:cNvGrpSpPr/>
                          <p:nvPr/>
                        </p:nvGrpSpPr>
                        <p:grpSpPr>
                          <a:xfrm>
                            <a:off x="3044511" y="1171796"/>
                            <a:ext cx="1503632" cy="834579"/>
                            <a:chOff x="3196911" y="1324850"/>
                            <a:chExt cx="1503632" cy="834579"/>
                          </a:xfrm>
                          <a:grpFill/>
                        </p:grpSpPr>
                        <p:sp>
                          <p:nvSpPr>
                            <p:cNvPr id="718" name="Canada"/>
                            <p:cNvSpPr>
                              <a:spLocks/>
                            </p:cNvSpPr>
                            <p:nvPr/>
                          </p:nvSpPr>
                          <p:spPr bwMode="auto">
                            <a:xfrm>
                              <a:off x="3932019" y="1455348"/>
                              <a:ext cx="580189" cy="242787"/>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19" name="Canada"/>
                            <p:cNvSpPr>
                              <a:spLocks/>
                            </p:cNvSpPr>
                            <p:nvPr/>
                          </p:nvSpPr>
                          <p:spPr bwMode="auto">
                            <a:xfrm>
                              <a:off x="3288040" y="1461418"/>
                              <a:ext cx="364517" cy="88010"/>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0" name="Canada"/>
                            <p:cNvSpPr>
                              <a:spLocks/>
                            </p:cNvSpPr>
                            <p:nvPr/>
                          </p:nvSpPr>
                          <p:spPr bwMode="auto">
                            <a:xfrm>
                              <a:off x="4147693" y="2119976"/>
                              <a:ext cx="54678" cy="27314"/>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1" name="Canada"/>
                            <p:cNvSpPr>
                              <a:spLocks/>
                            </p:cNvSpPr>
                            <p:nvPr/>
                          </p:nvSpPr>
                          <p:spPr bwMode="auto">
                            <a:xfrm>
                              <a:off x="4220596" y="2126046"/>
                              <a:ext cx="42527" cy="33383"/>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2" name="Canada"/>
                            <p:cNvSpPr>
                              <a:spLocks/>
                            </p:cNvSpPr>
                            <p:nvPr/>
                          </p:nvSpPr>
                          <p:spPr bwMode="auto">
                            <a:xfrm>
                              <a:off x="4293500" y="1977339"/>
                              <a:ext cx="182259" cy="142637"/>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3" name="Canada"/>
                            <p:cNvSpPr>
                              <a:spLocks/>
                            </p:cNvSpPr>
                            <p:nvPr/>
                          </p:nvSpPr>
                          <p:spPr bwMode="auto">
                            <a:xfrm>
                              <a:off x="4436269" y="2086593"/>
                              <a:ext cx="36452" cy="39453"/>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4" name="Canada"/>
                            <p:cNvSpPr>
                              <a:spLocks/>
                            </p:cNvSpPr>
                            <p:nvPr/>
                          </p:nvSpPr>
                          <p:spPr bwMode="auto">
                            <a:xfrm>
                              <a:off x="3807476" y="1616194"/>
                              <a:ext cx="164033" cy="66766"/>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5" name="Canada"/>
                            <p:cNvSpPr>
                              <a:spLocks/>
                            </p:cNvSpPr>
                            <p:nvPr/>
                          </p:nvSpPr>
                          <p:spPr bwMode="auto">
                            <a:xfrm>
                              <a:off x="3707235" y="1446243"/>
                              <a:ext cx="136694" cy="45523"/>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6" name="Canada"/>
                            <p:cNvSpPr>
                              <a:spLocks/>
                            </p:cNvSpPr>
                            <p:nvPr/>
                          </p:nvSpPr>
                          <p:spPr bwMode="auto">
                            <a:xfrm>
                              <a:off x="3944171" y="1406791"/>
                              <a:ext cx="300727" cy="45523"/>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7" name="Canada"/>
                            <p:cNvSpPr>
                              <a:spLocks/>
                            </p:cNvSpPr>
                            <p:nvPr/>
                          </p:nvSpPr>
                          <p:spPr bwMode="auto">
                            <a:xfrm>
                              <a:off x="3196911" y="1449278"/>
                              <a:ext cx="212635" cy="60697"/>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8" name="Canada"/>
                            <p:cNvSpPr>
                              <a:spLocks/>
                            </p:cNvSpPr>
                            <p:nvPr/>
                          </p:nvSpPr>
                          <p:spPr bwMode="auto">
                            <a:xfrm>
                              <a:off x="3400433" y="1394651"/>
                              <a:ext cx="121505" cy="30348"/>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29" name="Canada"/>
                            <p:cNvSpPr>
                              <a:spLocks/>
                            </p:cNvSpPr>
                            <p:nvPr/>
                          </p:nvSpPr>
                          <p:spPr bwMode="auto">
                            <a:xfrm>
                              <a:off x="3479411" y="1406791"/>
                              <a:ext cx="209598" cy="48557"/>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0" name="Canada"/>
                            <p:cNvSpPr>
                              <a:spLocks/>
                            </p:cNvSpPr>
                            <p:nvPr/>
                          </p:nvSpPr>
                          <p:spPr bwMode="auto">
                            <a:xfrm>
                              <a:off x="4062638" y="1324850"/>
                              <a:ext cx="637905" cy="94080"/>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1" name="Canada"/>
                            <p:cNvSpPr>
                              <a:spLocks/>
                            </p:cNvSpPr>
                            <p:nvPr/>
                          </p:nvSpPr>
                          <p:spPr bwMode="auto">
                            <a:xfrm>
                              <a:off x="3755837" y="1388582"/>
                              <a:ext cx="167070" cy="45523"/>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2" name="Canada"/>
                            <p:cNvSpPr>
                              <a:spLocks/>
                            </p:cNvSpPr>
                            <p:nvPr/>
                          </p:nvSpPr>
                          <p:spPr bwMode="auto">
                            <a:xfrm>
                              <a:off x="3932019" y="1373407"/>
                              <a:ext cx="51640" cy="18209"/>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3" name="Canada"/>
                            <p:cNvSpPr>
                              <a:spLocks/>
                            </p:cNvSpPr>
                            <p:nvPr/>
                          </p:nvSpPr>
                          <p:spPr bwMode="auto">
                            <a:xfrm>
                              <a:off x="3637369" y="1382512"/>
                              <a:ext cx="94167" cy="18209"/>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4" name="Canada"/>
                            <p:cNvSpPr>
                              <a:spLocks/>
                            </p:cNvSpPr>
                            <p:nvPr/>
                          </p:nvSpPr>
                          <p:spPr bwMode="auto">
                            <a:xfrm>
                              <a:off x="3892531" y="1361268"/>
                              <a:ext cx="63791" cy="27314"/>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35" name="Canada"/>
                            <p:cNvSpPr>
                              <a:spLocks/>
                            </p:cNvSpPr>
                            <p:nvPr/>
                          </p:nvSpPr>
                          <p:spPr bwMode="auto">
                            <a:xfrm>
                              <a:off x="4035300" y="1340024"/>
                              <a:ext cx="164033" cy="54627"/>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grpSp>
                      <p:nvGrpSpPr>
                        <p:cNvPr id="1032" name="Canadian Islands"/>
                        <p:cNvGrpSpPr/>
                        <p:nvPr/>
                      </p:nvGrpSpPr>
                      <p:grpSpPr>
                        <a:xfrm>
                          <a:off x="3703679" y="1272600"/>
                          <a:ext cx="400968" cy="57661"/>
                          <a:chOff x="3856079" y="1425000"/>
                          <a:chExt cx="400968" cy="57661"/>
                        </a:xfrm>
                        <a:grpFill/>
                      </p:grpSpPr>
                      <p:sp>
                        <p:nvSpPr>
                          <p:cNvPr id="740" name="Canada"/>
                          <p:cNvSpPr>
                            <a:spLocks/>
                          </p:cNvSpPr>
                          <p:nvPr/>
                        </p:nvSpPr>
                        <p:spPr bwMode="auto">
                          <a:xfrm>
                            <a:off x="4190219" y="1449278"/>
                            <a:ext cx="66828" cy="24279"/>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41" name="Canada"/>
                          <p:cNvSpPr>
                            <a:spLocks/>
                          </p:cNvSpPr>
                          <p:nvPr/>
                        </p:nvSpPr>
                        <p:spPr bwMode="auto">
                          <a:xfrm>
                            <a:off x="3856079" y="1449278"/>
                            <a:ext cx="103279" cy="33383"/>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742" name="Canada"/>
                          <p:cNvSpPr>
                            <a:spLocks/>
                          </p:cNvSpPr>
                          <p:nvPr/>
                        </p:nvSpPr>
                        <p:spPr bwMode="auto">
                          <a:xfrm>
                            <a:off x="3895568" y="1425000"/>
                            <a:ext cx="57715" cy="21244"/>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sp>
                    <p:nvSpPr>
                      <p:cNvPr id="592" name="India"/>
                      <p:cNvSpPr>
                        <a:spLocks/>
                      </p:cNvSpPr>
                      <p:nvPr/>
                    </p:nvSpPr>
                    <p:spPr bwMode="auto">
                      <a:xfrm>
                        <a:off x="7898945" y="2319617"/>
                        <a:ext cx="893067" cy="1056122"/>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0" name="Brazil"/>
                      <p:cNvSpPr>
                        <a:spLocks/>
                      </p:cNvSpPr>
                      <p:nvPr/>
                    </p:nvSpPr>
                    <p:spPr bwMode="auto">
                      <a:xfrm>
                        <a:off x="3420721" y="3489092"/>
                        <a:ext cx="1242396" cy="1465825"/>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2" name="Chile"/>
                      <p:cNvSpPr>
                        <a:spLocks/>
                      </p:cNvSpPr>
                      <p:nvPr/>
                    </p:nvSpPr>
                    <p:spPr bwMode="auto">
                      <a:xfrm>
                        <a:off x="3567488" y="4383303"/>
                        <a:ext cx="370593" cy="1198759"/>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3" name="Colombia"/>
                      <p:cNvSpPr>
                        <a:spLocks/>
                      </p:cNvSpPr>
                      <p:nvPr/>
                    </p:nvSpPr>
                    <p:spPr bwMode="auto">
                      <a:xfrm>
                        <a:off x="3240437" y="3208822"/>
                        <a:ext cx="385781" cy="646420"/>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7" name="Mexico"/>
                      <p:cNvSpPr>
                        <a:spLocks/>
                      </p:cNvSpPr>
                      <p:nvPr/>
                    </p:nvSpPr>
                    <p:spPr bwMode="auto">
                      <a:xfrm>
                        <a:off x="2254724" y="2456185"/>
                        <a:ext cx="814088" cy="667663"/>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78" name="Austria"/>
                      <p:cNvSpPr>
                        <a:spLocks/>
                      </p:cNvSpPr>
                      <p:nvPr/>
                    </p:nvSpPr>
                    <p:spPr bwMode="auto">
                      <a:xfrm>
                        <a:off x="6042663" y="1900810"/>
                        <a:ext cx="221748" cy="88010"/>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79" name="Belgium"/>
                      <p:cNvSpPr>
                        <a:spLocks/>
                      </p:cNvSpPr>
                      <p:nvPr/>
                    </p:nvSpPr>
                    <p:spPr bwMode="auto">
                      <a:xfrm>
                        <a:off x="5857368" y="1834044"/>
                        <a:ext cx="91129" cy="57662"/>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5" name="Denmark"/>
                      <p:cNvSpPr>
                        <a:spLocks/>
                      </p:cNvSpPr>
                      <p:nvPr/>
                    </p:nvSpPr>
                    <p:spPr bwMode="auto">
                      <a:xfrm>
                        <a:off x="5991023" y="1664092"/>
                        <a:ext cx="109355" cy="78906"/>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8" name="Netherlands"/>
                      <p:cNvSpPr>
                        <a:spLocks/>
                      </p:cNvSpPr>
                      <p:nvPr/>
                    </p:nvSpPr>
                    <p:spPr bwMode="auto">
                      <a:xfrm>
                        <a:off x="5887744" y="1782452"/>
                        <a:ext cx="82017" cy="72836"/>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0" name="Switzerland"/>
                      <p:cNvSpPr>
                        <a:spLocks/>
                      </p:cNvSpPr>
                      <p:nvPr/>
                    </p:nvSpPr>
                    <p:spPr bwMode="auto">
                      <a:xfrm>
                        <a:off x="5948497" y="1949367"/>
                        <a:ext cx="121505" cy="54627"/>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4" name="Freeform 66"/>
                      <p:cNvSpPr>
                        <a:spLocks/>
                      </p:cNvSpPr>
                      <p:nvPr/>
                    </p:nvSpPr>
                    <p:spPr bwMode="auto">
                      <a:xfrm>
                        <a:off x="9538989" y="1733894"/>
                        <a:ext cx="267312" cy="270100"/>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129" name="Freeform 215"/>
                      <p:cNvSpPr>
                        <a:spLocks/>
                      </p:cNvSpPr>
                      <p:nvPr/>
                    </p:nvSpPr>
                    <p:spPr bwMode="auto">
                      <a:xfrm>
                        <a:off x="6024437" y="2152701"/>
                        <a:ext cx="36452" cy="72836"/>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6" name="Finland"/>
                      <p:cNvSpPr>
                        <a:spLocks/>
                      </p:cNvSpPr>
                      <p:nvPr/>
                    </p:nvSpPr>
                    <p:spPr bwMode="auto">
                      <a:xfrm>
                        <a:off x="6261373" y="1369714"/>
                        <a:ext cx="285538" cy="242787"/>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7" name="France"/>
                      <p:cNvSpPr>
                        <a:spLocks/>
                      </p:cNvSpPr>
                      <p:nvPr/>
                    </p:nvSpPr>
                    <p:spPr bwMode="auto">
                      <a:xfrm>
                        <a:off x="5662958" y="1849218"/>
                        <a:ext cx="337179" cy="264031"/>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8" name="Germany"/>
                      <p:cNvSpPr>
                        <a:spLocks/>
                      </p:cNvSpPr>
                      <p:nvPr/>
                    </p:nvSpPr>
                    <p:spPr bwMode="auto">
                      <a:xfrm>
                        <a:off x="5942421" y="1741723"/>
                        <a:ext cx="243012" cy="218508"/>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89" name="Greece"/>
                      <p:cNvSpPr>
                        <a:spLocks/>
                      </p:cNvSpPr>
                      <p:nvPr/>
                    </p:nvSpPr>
                    <p:spPr bwMode="auto">
                      <a:xfrm>
                        <a:off x="6376804" y="2131457"/>
                        <a:ext cx="173146" cy="179055"/>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1" name="Hungary"/>
                      <p:cNvSpPr>
                        <a:spLocks/>
                      </p:cNvSpPr>
                      <p:nvPr/>
                    </p:nvSpPr>
                    <p:spPr bwMode="auto">
                      <a:xfrm>
                        <a:off x="6237933" y="1913893"/>
                        <a:ext cx="170108" cy="94080"/>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3" name="Ireland"/>
                      <p:cNvSpPr>
                        <a:spLocks/>
                      </p:cNvSpPr>
                      <p:nvPr/>
                    </p:nvSpPr>
                    <p:spPr bwMode="auto">
                      <a:xfrm>
                        <a:off x="5517150" y="1721390"/>
                        <a:ext cx="115431" cy="106219"/>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4" name="Italy"/>
                      <p:cNvSpPr>
                        <a:spLocks/>
                      </p:cNvSpPr>
                      <p:nvPr/>
                    </p:nvSpPr>
                    <p:spPr bwMode="auto">
                      <a:xfrm>
                        <a:off x="5975835" y="1970610"/>
                        <a:ext cx="343253" cy="324727"/>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0" name="Poland"/>
                      <p:cNvSpPr>
                        <a:spLocks/>
                      </p:cNvSpPr>
                      <p:nvPr/>
                    </p:nvSpPr>
                    <p:spPr bwMode="auto">
                      <a:xfrm>
                        <a:off x="6157887" y="1739418"/>
                        <a:ext cx="279463" cy="157811"/>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2" name="Russia"/>
                      <p:cNvSpPr>
                        <a:spLocks/>
                      </p:cNvSpPr>
                      <p:nvPr/>
                    </p:nvSpPr>
                    <p:spPr bwMode="auto">
                      <a:xfrm>
                        <a:off x="6451812" y="1251355"/>
                        <a:ext cx="3848692" cy="886171"/>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3" name="Freeform 129"/>
                      <p:cNvSpPr>
                        <a:spLocks/>
                      </p:cNvSpPr>
                      <p:nvPr/>
                    </p:nvSpPr>
                    <p:spPr bwMode="auto">
                      <a:xfrm>
                        <a:off x="6935167" y="1299471"/>
                        <a:ext cx="160995" cy="66766"/>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4" name="Freeform 130"/>
                      <p:cNvSpPr>
                        <a:spLocks/>
                      </p:cNvSpPr>
                      <p:nvPr/>
                    </p:nvSpPr>
                    <p:spPr bwMode="auto">
                      <a:xfrm>
                        <a:off x="6971619" y="1241809"/>
                        <a:ext cx="239974" cy="57662"/>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7" name="Spain"/>
                      <p:cNvSpPr>
                        <a:spLocks/>
                      </p:cNvSpPr>
                      <p:nvPr/>
                    </p:nvSpPr>
                    <p:spPr bwMode="auto">
                      <a:xfrm>
                        <a:off x="5529302" y="2076643"/>
                        <a:ext cx="525511" cy="248856"/>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8" name="Sweden"/>
                      <p:cNvSpPr>
                        <a:spLocks/>
                      </p:cNvSpPr>
                      <p:nvPr/>
                    </p:nvSpPr>
                    <p:spPr bwMode="auto">
                      <a:xfrm>
                        <a:off x="6057852" y="1400149"/>
                        <a:ext cx="294651" cy="327762"/>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09" name="Norway"/>
                      <p:cNvSpPr>
                        <a:spLocks/>
                      </p:cNvSpPr>
                      <p:nvPr/>
                    </p:nvSpPr>
                    <p:spPr bwMode="auto">
                      <a:xfrm>
                        <a:off x="5901555" y="1348470"/>
                        <a:ext cx="577152" cy="312588"/>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2" name="United Kingdom"/>
                      <p:cNvSpPr>
                        <a:spLocks/>
                      </p:cNvSpPr>
                      <p:nvPr/>
                    </p:nvSpPr>
                    <p:spPr bwMode="auto">
                      <a:xfrm>
                        <a:off x="5590936" y="1636780"/>
                        <a:ext cx="230862" cy="233682"/>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77" name="Australia"/>
                      <p:cNvSpPr>
                        <a:spLocks/>
                      </p:cNvSpPr>
                      <p:nvPr/>
                    </p:nvSpPr>
                    <p:spPr bwMode="auto">
                      <a:xfrm>
                        <a:off x="9213961" y="4098028"/>
                        <a:ext cx="1300111" cy="1171446"/>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5" name="Japan"/>
                      <p:cNvSpPr>
                        <a:spLocks/>
                      </p:cNvSpPr>
                      <p:nvPr/>
                    </p:nvSpPr>
                    <p:spPr bwMode="auto">
                      <a:xfrm>
                        <a:off x="9666569" y="2010063"/>
                        <a:ext cx="288576" cy="479504"/>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6" name="South Korea"/>
                      <p:cNvSpPr>
                        <a:spLocks/>
                      </p:cNvSpPr>
                      <p:nvPr/>
                    </p:nvSpPr>
                    <p:spPr bwMode="auto">
                      <a:xfrm>
                        <a:off x="9493423" y="2225537"/>
                        <a:ext cx="127581" cy="163881"/>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599" name="New Zealand"/>
                      <p:cNvSpPr>
                        <a:spLocks/>
                      </p:cNvSpPr>
                      <p:nvPr/>
                    </p:nvSpPr>
                    <p:spPr bwMode="auto">
                      <a:xfrm>
                        <a:off x="10480657" y="4938676"/>
                        <a:ext cx="586265" cy="418808"/>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611" name="Taiwan"/>
                      <p:cNvSpPr>
                        <a:spLocks/>
                      </p:cNvSpPr>
                      <p:nvPr/>
                    </p:nvSpPr>
                    <p:spPr bwMode="auto">
                      <a:xfrm>
                        <a:off x="9511650" y="2720215"/>
                        <a:ext cx="48602" cy="118359"/>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37" name="Portugal"/>
                      <p:cNvSpPr>
                        <a:spLocks/>
                      </p:cNvSpPr>
                      <p:nvPr/>
                    </p:nvSpPr>
                    <p:spPr bwMode="auto">
                      <a:xfrm>
                        <a:off x="5517150" y="2125388"/>
                        <a:ext cx="85054" cy="169951"/>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grpSp>
          </p:grpSp>
          <p:sp>
            <p:nvSpPr>
              <p:cNvPr id="492" name="China"/>
              <p:cNvSpPr>
                <a:spLocks/>
              </p:cNvSpPr>
              <p:nvPr/>
            </p:nvSpPr>
            <p:spPr bwMode="auto">
              <a:xfrm>
                <a:off x="7937016" y="1762673"/>
                <a:ext cx="1600837" cy="1138063"/>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solidFill>
                <a:schemeClr val="accent6">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96" name="Freeform 67"/>
            <p:cNvSpPr>
              <a:spLocks/>
            </p:cNvSpPr>
            <p:nvPr/>
          </p:nvSpPr>
          <p:spPr bwMode="auto">
            <a:xfrm>
              <a:off x="9187347" y="2904705"/>
              <a:ext cx="82017" cy="72836"/>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solidFill>
              <a:schemeClr val="accent6">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nvGrpSpPr>
          <p:cNvPr id="975" name="Group 974"/>
          <p:cNvGrpSpPr/>
          <p:nvPr/>
        </p:nvGrpSpPr>
        <p:grpSpPr>
          <a:xfrm>
            <a:off x="2140645" y="1084075"/>
            <a:ext cx="5865398" cy="3859497"/>
            <a:chOff x="2852605" y="1445433"/>
            <a:chExt cx="7820530" cy="5145996"/>
          </a:xfrm>
        </p:grpSpPr>
        <p:grpSp>
          <p:nvGrpSpPr>
            <p:cNvPr id="63" name="Group 62"/>
            <p:cNvGrpSpPr/>
            <p:nvPr/>
          </p:nvGrpSpPr>
          <p:grpSpPr>
            <a:xfrm>
              <a:off x="2852605" y="1445433"/>
              <a:ext cx="7820530" cy="5145996"/>
              <a:chOff x="2857040" y="1447800"/>
              <a:chExt cx="7820530" cy="5145996"/>
            </a:xfrm>
          </p:grpSpPr>
          <p:grpSp>
            <p:nvGrpSpPr>
              <p:cNvPr id="61" name="Group 60"/>
              <p:cNvGrpSpPr/>
              <p:nvPr/>
            </p:nvGrpSpPr>
            <p:grpSpPr>
              <a:xfrm>
                <a:off x="2857040" y="1447800"/>
                <a:ext cx="7820530" cy="5145996"/>
                <a:chOff x="2857040" y="1447800"/>
                <a:chExt cx="7820530" cy="5145996"/>
              </a:xfrm>
            </p:grpSpPr>
            <p:grpSp>
              <p:nvGrpSpPr>
                <p:cNvPr id="59" name="Group 58"/>
                <p:cNvGrpSpPr/>
                <p:nvPr/>
              </p:nvGrpSpPr>
              <p:grpSpPr>
                <a:xfrm>
                  <a:off x="2857040" y="1447800"/>
                  <a:ext cx="7820530" cy="5145996"/>
                  <a:chOff x="2857040" y="1447800"/>
                  <a:chExt cx="7820530" cy="5145996"/>
                </a:xfrm>
              </p:grpSpPr>
              <p:grpSp>
                <p:nvGrpSpPr>
                  <p:cNvPr id="34" name="Group 33"/>
                  <p:cNvGrpSpPr/>
                  <p:nvPr/>
                </p:nvGrpSpPr>
                <p:grpSpPr>
                  <a:xfrm>
                    <a:off x="2857040" y="1447800"/>
                    <a:ext cx="7820530" cy="5145996"/>
                    <a:chOff x="2857040" y="1447800"/>
                    <a:chExt cx="7820530" cy="5145996"/>
                  </a:xfrm>
                </p:grpSpPr>
                <p:grpSp>
                  <p:nvGrpSpPr>
                    <p:cNvPr id="58" name="Group 57"/>
                    <p:cNvGrpSpPr/>
                    <p:nvPr/>
                  </p:nvGrpSpPr>
                  <p:grpSpPr>
                    <a:xfrm>
                      <a:off x="2857040" y="1447800"/>
                      <a:ext cx="7820530" cy="5145996"/>
                      <a:chOff x="2857040" y="1447800"/>
                      <a:chExt cx="7820530" cy="5145996"/>
                    </a:xfrm>
                  </p:grpSpPr>
                  <p:grpSp>
                    <p:nvGrpSpPr>
                      <p:cNvPr id="57" name="Group 56"/>
                      <p:cNvGrpSpPr/>
                      <p:nvPr/>
                    </p:nvGrpSpPr>
                    <p:grpSpPr>
                      <a:xfrm>
                        <a:off x="2857040" y="1614303"/>
                        <a:ext cx="7820530" cy="4979493"/>
                        <a:chOff x="2857040" y="1614303"/>
                        <a:chExt cx="7820530" cy="4979493"/>
                      </a:xfrm>
                    </p:grpSpPr>
                    <p:grpSp>
                      <p:nvGrpSpPr>
                        <p:cNvPr id="56" name="Group 55"/>
                        <p:cNvGrpSpPr/>
                        <p:nvPr/>
                      </p:nvGrpSpPr>
                      <p:grpSpPr>
                        <a:xfrm>
                          <a:off x="2857040" y="1614303"/>
                          <a:ext cx="7820530" cy="4979493"/>
                          <a:chOff x="2857040" y="1614303"/>
                          <a:chExt cx="7820530" cy="4979493"/>
                        </a:xfrm>
                      </p:grpSpPr>
                      <p:grpSp>
                        <p:nvGrpSpPr>
                          <p:cNvPr id="53" name="Group 52"/>
                          <p:cNvGrpSpPr/>
                          <p:nvPr/>
                        </p:nvGrpSpPr>
                        <p:grpSpPr>
                          <a:xfrm>
                            <a:off x="2857040" y="1614303"/>
                            <a:ext cx="7820530" cy="4979493"/>
                            <a:chOff x="2857040" y="1614303"/>
                            <a:chExt cx="7820530" cy="4979493"/>
                          </a:xfrm>
                        </p:grpSpPr>
                        <p:sp>
                          <p:nvSpPr>
                            <p:cNvPr id="470" name="Israel"/>
                            <p:cNvSpPr>
                              <a:spLocks/>
                            </p:cNvSpPr>
                            <p:nvPr/>
                          </p:nvSpPr>
                          <p:spPr bwMode="auto">
                            <a:xfrm>
                              <a:off x="6826497" y="2429920"/>
                              <a:ext cx="45565" cy="121393"/>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52" name="Group 51"/>
                            <p:cNvGrpSpPr/>
                            <p:nvPr/>
                          </p:nvGrpSpPr>
                          <p:grpSpPr>
                            <a:xfrm>
                              <a:off x="2857040" y="1614303"/>
                              <a:ext cx="7820530" cy="4979493"/>
                              <a:chOff x="2857040" y="1614303"/>
                              <a:chExt cx="7820530" cy="4979493"/>
                            </a:xfrm>
                          </p:grpSpPr>
                          <p:sp>
                            <p:nvSpPr>
                              <p:cNvPr id="453" name="Lithuania"/>
                              <p:cNvSpPr>
                                <a:spLocks/>
                              </p:cNvSpPr>
                              <p:nvPr/>
                            </p:nvSpPr>
                            <p:spPr bwMode="auto">
                              <a:xfrm>
                                <a:off x="6340352" y="1697476"/>
                                <a:ext cx="142769" cy="69801"/>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50" name="Group 49"/>
                              <p:cNvGrpSpPr/>
                              <p:nvPr/>
                            </p:nvGrpSpPr>
                            <p:grpSpPr>
                              <a:xfrm>
                                <a:off x="2857040" y="1614303"/>
                                <a:ext cx="7820530" cy="4979493"/>
                                <a:chOff x="2857040" y="1614303"/>
                                <a:chExt cx="7820530" cy="4979493"/>
                              </a:xfrm>
                            </p:grpSpPr>
                            <p:sp>
                              <p:nvSpPr>
                                <p:cNvPr id="463" name="Freeform 220"/>
                                <p:cNvSpPr>
                                  <a:spLocks/>
                                </p:cNvSpPr>
                                <p:nvPr/>
                              </p:nvSpPr>
                              <p:spPr bwMode="auto">
                                <a:xfrm>
                                  <a:off x="6340026" y="2115782"/>
                                  <a:ext cx="54678" cy="94080"/>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49" name="Group 48"/>
                                <p:cNvGrpSpPr/>
                                <p:nvPr/>
                              </p:nvGrpSpPr>
                              <p:grpSpPr>
                                <a:xfrm>
                                  <a:off x="2857040" y="1614303"/>
                                  <a:ext cx="7820530" cy="4979493"/>
                                  <a:chOff x="2857040" y="1614303"/>
                                  <a:chExt cx="7820530" cy="4979493"/>
                                </a:xfrm>
                              </p:grpSpPr>
                              <p:sp>
                                <p:nvSpPr>
                                  <p:cNvPr id="466" name="Freeform 242"/>
                                  <p:cNvSpPr>
                                    <a:spLocks/>
                                  </p:cNvSpPr>
                                  <p:nvPr/>
                                </p:nvSpPr>
                                <p:spPr bwMode="auto">
                                  <a:xfrm>
                                    <a:off x="6550665" y="2125593"/>
                                    <a:ext cx="91129" cy="63732"/>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48" name="Group 47"/>
                                  <p:cNvGrpSpPr/>
                                  <p:nvPr/>
                                </p:nvGrpSpPr>
                                <p:grpSpPr>
                                  <a:xfrm>
                                    <a:off x="2857040" y="1614303"/>
                                    <a:ext cx="7820530" cy="4979493"/>
                                    <a:chOff x="2857040" y="1614303"/>
                                    <a:chExt cx="7820530" cy="4979493"/>
                                  </a:xfrm>
                                </p:grpSpPr>
                                <p:sp>
                                  <p:nvSpPr>
                                    <p:cNvPr id="457" name="Freeform 204"/>
                                    <p:cNvSpPr>
                                      <a:spLocks/>
                                    </p:cNvSpPr>
                                    <p:nvPr/>
                                  </p:nvSpPr>
                                  <p:spPr bwMode="auto">
                                    <a:xfrm>
                                      <a:off x="7099589" y="2126333"/>
                                      <a:ext cx="154920" cy="124428"/>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58" name="Freeform 237"/>
                                    <p:cNvSpPr>
                                      <a:spLocks/>
                                    </p:cNvSpPr>
                                    <p:nvPr/>
                                  </p:nvSpPr>
                                  <p:spPr bwMode="auto">
                                    <a:xfrm>
                                      <a:off x="6905180" y="2059566"/>
                                      <a:ext cx="233898" cy="91045"/>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47" name="Group 46"/>
                                    <p:cNvGrpSpPr/>
                                    <p:nvPr/>
                                  </p:nvGrpSpPr>
                                  <p:grpSpPr>
                                    <a:xfrm>
                                      <a:off x="2857040" y="1614303"/>
                                      <a:ext cx="7820530" cy="4979493"/>
                                      <a:chOff x="2857040" y="1614303"/>
                                      <a:chExt cx="7820530" cy="4979493"/>
                                    </a:xfrm>
                                  </p:grpSpPr>
                                  <p:sp>
                                    <p:nvSpPr>
                                      <p:cNvPr id="469" name="Lebanon"/>
                                      <p:cNvSpPr>
                                        <a:spLocks/>
                                      </p:cNvSpPr>
                                      <p:nvPr/>
                                    </p:nvSpPr>
                                    <p:spPr bwMode="auto">
                                      <a:xfrm>
                                        <a:off x="6840970" y="2377399"/>
                                        <a:ext cx="54678" cy="51592"/>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46" name="Group 45"/>
                                      <p:cNvGrpSpPr/>
                                      <p:nvPr/>
                                    </p:nvGrpSpPr>
                                    <p:grpSpPr>
                                      <a:xfrm>
                                        <a:off x="2857040" y="1614303"/>
                                        <a:ext cx="7820530" cy="4979493"/>
                                        <a:chOff x="2857040" y="1614303"/>
                                        <a:chExt cx="7820530" cy="4979493"/>
                                      </a:xfrm>
                                    </p:grpSpPr>
                                    <p:grpSp>
                                      <p:nvGrpSpPr>
                                        <p:cNvPr id="45" name="Group 44"/>
                                        <p:cNvGrpSpPr/>
                                        <p:nvPr/>
                                      </p:nvGrpSpPr>
                                      <p:grpSpPr>
                                        <a:xfrm>
                                          <a:off x="2857040" y="1614303"/>
                                          <a:ext cx="7820530" cy="4979493"/>
                                          <a:chOff x="2857040" y="1614303"/>
                                          <a:chExt cx="7820530" cy="4979493"/>
                                        </a:xfrm>
                                      </p:grpSpPr>
                                      <p:grpSp>
                                        <p:nvGrpSpPr>
                                          <p:cNvPr id="44" name="Group 43"/>
                                          <p:cNvGrpSpPr/>
                                          <p:nvPr/>
                                        </p:nvGrpSpPr>
                                        <p:grpSpPr>
                                          <a:xfrm>
                                            <a:off x="2857040" y="1614303"/>
                                            <a:ext cx="7820530" cy="4979493"/>
                                            <a:chOff x="2857040" y="1614303"/>
                                            <a:chExt cx="7820530" cy="4979493"/>
                                          </a:xfrm>
                                        </p:grpSpPr>
                                        <p:sp>
                                          <p:nvSpPr>
                                            <p:cNvPr id="472" name="Freeform 175"/>
                                            <p:cNvSpPr>
                                              <a:spLocks/>
                                            </p:cNvSpPr>
                                            <p:nvPr/>
                                          </p:nvSpPr>
                                          <p:spPr bwMode="auto">
                                            <a:xfrm>
                                              <a:off x="8525725" y="2592030"/>
                                              <a:ext cx="103279" cy="48557"/>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43" name="Group 42"/>
                                            <p:cNvGrpSpPr/>
                                            <p:nvPr/>
                                          </p:nvGrpSpPr>
                                          <p:grpSpPr>
                                            <a:xfrm>
                                              <a:off x="2857040" y="1614303"/>
                                              <a:ext cx="7820530" cy="4979493"/>
                                              <a:chOff x="2857040" y="1614303"/>
                                              <a:chExt cx="7820530" cy="4979493"/>
                                            </a:xfrm>
                                          </p:grpSpPr>
                                          <p:grpSp>
                                            <p:nvGrpSpPr>
                                              <p:cNvPr id="42" name="Group 41"/>
                                              <p:cNvGrpSpPr/>
                                              <p:nvPr/>
                                            </p:nvGrpSpPr>
                                            <p:grpSpPr>
                                              <a:xfrm>
                                                <a:off x="2857040" y="1614303"/>
                                                <a:ext cx="7820530" cy="4979493"/>
                                                <a:chOff x="2857040" y="1614303"/>
                                                <a:chExt cx="7820530" cy="4979493"/>
                                              </a:xfrm>
                                            </p:grpSpPr>
                                            <p:grpSp>
                                              <p:nvGrpSpPr>
                                                <p:cNvPr id="41" name="Group 40"/>
                                                <p:cNvGrpSpPr/>
                                                <p:nvPr/>
                                              </p:nvGrpSpPr>
                                              <p:grpSpPr>
                                                <a:xfrm>
                                                  <a:off x="2857040" y="1614303"/>
                                                  <a:ext cx="7820530" cy="4979493"/>
                                                  <a:chOff x="2857040" y="1614303"/>
                                                  <a:chExt cx="7820530" cy="4979493"/>
                                                </a:xfrm>
                                              </p:grpSpPr>
                                              <p:sp>
                                                <p:nvSpPr>
                                                  <p:cNvPr id="450" name="UAE"/>
                                                  <p:cNvSpPr>
                                                    <a:spLocks/>
                                                  </p:cNvSpPr>
                                                  <p:nvPr/>
                                                </p:nvSpPr>
                                                <p:spPr bwMode="auto">
                                                  <a:xfrm>
                                                    <a:off x="7386741" y="2685907"/>
                                                    <a:ext cx="157957" cy="154777"/>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40" name="Group 39"/>
                                                  <p:cNvGrpSpPr/>
                                                  <p:nvPr/>
                                                </p:nvGrpSpPr>
                                                <p:grpSpPr>
                                                  <a:xfrm>
                                                    <a:off x="2857040" y="1614303"/>
                                                    <a:ext cx="7820530" cy="4979493"/>
                                                    <a:chOff x="2857040" y="1614303"/>
                                                    <a:chExt cx="7820530" cy="4979493"/>
                                                  </a:xfrm>
                                                </p:grpSpPr>
                                                <p:sp>
                                                  <p:nvSpPr>
                                                    <p:cNvPr id="456" name="Slovakia"/>
                                                    <p:cNvSpPr>
                                                      <a:spLocks/>
                                                    </p:cNvSpPr>
                                                    <p:nvPr/>
                                                  </p:nvSpPr>
                                                  <p:spPr bwMode="auto">
                                                    <a:xfrm>
                                                      <a:off x="6264371" y="1884657"/>
                                                      <a:ext cx="136694" cy="60697"/>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39" name="Group 38"/>
                                                    <p:cNvGrpSpPr/>
                                                    <p:nvPr/>
                                                  </p:nvGrpSpPr>
                                                  <p:grpSpPr>
                                                    <a:xfrm>
                                                      <a:off x="2857040" y="1614303"/>
                                                      <a:ext cx="7820530" cy="4979493"/>
                                                      <a:chOff x="2857040" y="1614303"/>
                                                      <a:chExt cx="7820530" cy="4979493"/>
                                                    </a:xfrm>
                                                  </p:grpSpPr>
                                                  <p:sp>
                                                    <p:nvSpPr>
                                                      <p:cNvPr id="459" name="Turkey"/>
                                                      <p:cNvSpPr>
                                                        <a:spLocks/>
                                                      </p:cNvSpPr>
                                                      <p:nvPr/>
                                                    </p:nvSpPr>
                                                    <p:spPr bwMode="auto">
                                                      <a:xfrm>
                                                        <a:off x="6555222" y="2123888"/>
                                                        <a:ext cx="568039" cy="203334"/>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38" name="Group 37"/>
                                                      <p:cNvGrpSpPr/>
                                                      <p:nvPr/>
                                                    </p:nvGrpSpPr>
                                                    <p:grpSpPr>
                                                      <a:xfrm>
                                                        <a:off x="2857040" y="1614303"/>
                                                        <a:ext cx="7820530" cy="4979493"/>
                                                        <a:chOff x="2857040" y="1614303"/>
                                                        <a:chExt cx="7820530" cy="4979493"/>
                                                      </a:xfrm>
                                                    </p:grpSpPr>
                                                    <p:grpSp>
                                                      <p:nvGrpSpPr>
                                                        <p:cNvPr id="37" name="Group 36"/>
                                                        <p:cNvGrpSpPr/>
                                                        <p:nvPr/>
                                                      </p:nvGrpSpPr>
                                                      <p:grpSpPr>
                                                        <a:xfrm>
                                                          <a:off x="2857040" y="1614303"/>
                                                          <a:ext cx="7820530" cy="4979493"/>
                                                          <a:chOff x="2857040" y="1614303"/>
                                                          <a:chExt cx="7820530" cy="4979493"/>
                                                        </a:xfrm>
                                                      </p:grpSpPr>
                                                      <p:sp>
                                                        <p:nvSpPr>
                                                          <p:cNvPr id="454" name="Latvia"/>
                                                          <p:cNvSpPr>
                                                            <a:spLocks/>
                                                          </p:cNvSpPr>
                                                          <p:nvPr/>
                                                        </p:nvSpPr>
                                                        <p:spPr bwMode="auto">
                                                          <a:xfrm>
                                                            <a:off x="6331568" y="1651246"/>
                                                            <a:ext cx="173146" cy="63732"/>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36" name="Group 35"/>
                                                          <p:cNvGrpSpPr/>
                                                          <p:nvPr/>
                                                        </p:nvGrpSpPr>
                                                        <p:grpSpPr>
                                                          <a:xfrm>
                                                            <a:off x="2857040" y="1614303"/>
                                                            <a:ext cx="7820530" cy="4979493"/>
                                                            <a:chOff x="2857040" y="1614303"/>
                                                            <a:chExt cx="7820530" cy="4979493"/>
                                                          </a:xfrm>
                                                        </p:grpSpPr>
                                                        <p:sp>
                                                          <p:nvSpPr>
                                                            <p:cNvPr id="452" name="Estonia"/>
                                                            <p:cNvSpPr>
                                                              <a:spLocks/>
                                                            </p:cNvSpPr>
                                                            <p:nvPr/>
                                                          </p:nvSpPr>
                                                          <p:spPr bwMode="auto">
                                                            <a:xfrm>
                                                              <a:off x="6389222" y="1614303"/>
                                                              <a:ext cx="112393" cy="45523"/>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nvGrpSpPr>
                                                            <p:cNvPr id="35" name="Group 34"/>
                                                            <p:cNvGrpSpPr/>
                                                            <p:nvPr/>
                                                          </p:nvGrpSpPr>
                                                          <p:grpSpPr>
                                                            <a:xfrm>
                                                              <a:off x="2857040" y="1682302"/>
                                                              <a:ext cx="7820530" cy="4911494"/>
                                                              <a:chOff x="2857040" y="1682302"/>
                                                              <a:chExt cx="7820530" cy="4911494"/>
                                                            </a:xfrm>
                                                          </p:grpSpPr>
                                                          <p:grpSp>
                                                            <p:nvGrpSpPr>
                                                              <p:cNvPr id="32" name="Group 31"/>
                                                              <p:cNvGrpSpPr/>
                                                              <p:nvPr/>
                                                            </p:nvGrpSpPr>
                                                            <p:grpSpPr>
                                                              <a:xfrm>
                                                                <a:off x="2857040" y="1682302"/>
                                                                <a:ext cx="7820530" cy="4911494"/>
                                                                <a:chOff x="2857040" y="1682302"/>
                                                                <a:chExt cx="7820530" cy="4911494"/>
                                                              </a:xfrm>
                                                            </p:grpSpPr>
                                                            <p:grpSp>
                                                              <p:nvGrpSpPr>
                                                                <p:cNvPr id="31" name="Group 30"/>
                                                                <p:cNvGrpSpPr/>
                                                                <p:nvPr/>
                                                              </p:nvGrpSpPr>
                                                              <p:grpSpPr>
                                                                <a:xfrm>
                                                                  <a:off x="2857040" y="1682302"/>
                                                                  <a:ext cx="7820530" cy="4911494"/>
                                                                  <a:chOff x="2857040" y="1682302"/>
                                                                  <a:chExt cx="7820530" cy="4911494"/>
                                                                </a:xfrm>
                                                              </p:grpSpPr>
                                                              <p:grpSp>
                                                                <p:nvGrpSpPr>
                                                                  <p:cNvPr id="30" name="Group 29"/>
                                                                  <p:cNvGrpSpPr/>
                                                                  <p:nvPr/>
                                                                </p:nvGrpSpPr>
                                                                <p:grpSpPr>
                                                                  <a:xfrm>
                                                                    <a:off x="2857040" y="1682302"/>
                                                                    <a:ext cx="7820530" cy="4911494"/>
                                                                    <a:chOff x="2857040" y="1682302"/>
                                                                    <a:chExt cx="7820530" cy="4911494"/>
                                                                  </a:xfrm>
                                                                </p:grpSpPr>
                                                                <p:grpSp>
                                                                  <p:nvGrpSpPr>
                                                                    <p:cNvPr id="29" name="Group 28"/>
                                                                    <p:cNvGrpSpPr/>
                                                                    <p:nvPr/>
                                                                  </p:nvGrpSpPr>
                                                                  <p:grpSpPr>
                                                                    <a:xfrm>
                                                                      <a:off x="2857040" y="1682302"/>
                                                                      <a:ext cx="7820530" cy="4911494"/>
                                                                      <a:chOff x="2857040" y="1682302"/>
                                                                      <a:chExt cx="7820530" cy="4911494"/>
                                                                    </a:xfrm>
                                                                  </p:grpSpPr>
                                                                  <p:grpSp>
                                                                    <p:nvGrpSpPr>
                                                                      <p:cNvPr id="28" name="Group 27"/>
                                                                      <p:cNvGrpSpPr/>
                                                                      <p:nvPr/>
                                                                    </p:nvGrpSpPr>
                                                                    <p:grpSpPr>
                                                                      <a:xfrm>
                                                                        <a:off x="2857040" y="1682302"/>
                                                                        <a:ext cx="7820530" cy="4911494"/>
                                                                        <a:chOff x="2857040" y="1682302"/>
                                                                        <a:chExt cx="7820530" cy="4911494"/>
                                                                      </a:xfrm>
                                                                    </p:grpSpPr>
                                                                    <p:grpSp>
                                                                      <p:nvGrpSpPr>
                                                                        <p:cNvPr id="27" name="Group 26"/>
                                                                        <p:cNvGrpSpPr/>
                                                                        <p:nvPr/>
                                                                      </p:nvGrpSpPr>
                                                                      <p:grpSpPr>
                                                                        <a:xfrm>
                                                                          <a:off x="2857040" y="1682302"/>
                                                                          <a:ext cx="7820530" cy="4911494"/>
                                                                          <a:chOff x="2857040" y="1682302"/>
                                                                          <a:chExt cx="7820530" cy="4911494"/>
                                                                        </a:xfrm>
                                                                      </p:grpSpPr>
                                                                      <p:grpSp>
                                                                        <p:nvGrpSpPr>
                                                                          <p:cNvPr id="26" name="Group 25"/>
                                                                          <p:cNvGrpSpPr/>
                                                                          <p:nvPr/>
                                                                        </p:nvGrpSpPr>
                                                                        <p:grpSpPr>
                                                                          <a:xfrm>
                                                                            <a:off x="2857040" y="1682302"/>
                                                                            <a:ext cx="7444397" cy="4911494"/>
                                                                            <a:chOff x="2857040" y="1682302"/>
                                                                            <a:chExt cx="7444397" cy="4911494"/>
                                                                          </a:xfrm>
                                                                        </p:grpSpPr>
                                                                        <p:grpSp>
                                                                          <p:nvGrpSpPr>
                                                                            <p:cNvPr id="24" name="Group 23"/>
                                                                            <p:cNvGrpSpPr/>
                                                                            <p:nvPr/>
                                                                          </p:nvGrpSpPr>
                                                                          <p:grpSpPr>
                                                                            <a:xfrm>
                                                                              <a:off x="2857040" y="1682302"/>
                                                                              <a:ext cx="6995071" cy="4911494"/>
                                                                              <a:chOff x="2857040" y="1682302"/>
                                                                              <a:chExt cx="6995071" cy="4911494"/>
                                                                            </a:xfrm>
                                                                          </p:grpSpPr>
                                                                          <p:grpSp>
                                                                            <p:nvGrpSpPr>
                                                                              <p:cNvPr id="23" name="Group 22"/>
                                                                              <p:cNvGrpSpPr/>
                                                                              <p:nvPr/>
                                                                            </p:nvGrpSpPr>
                                                                            <p:grpSpPr>
                                                                              <a:xfrm>
                                                                                <a:off x="2857040" y="1682302"/>
                                                                                <a:ext cx="6995071" cy="4911494"/>
                                                                                <a:chOff x="2857040" y="1682302"/>
                                                                                <a:chExt cx="6995071" cy="4911494"/>
                                                                              </a:xfrm>
                                                                            </p:grpSpPr>
                                                                            <p:grpSp>
                                                                              <p:nvGrpSpPr>
                                                                                <p:cNvPr id="22" name="Group 21"/>
                                                                                <p:cNvGrpSpPr/>
                                                                                <p:nvPr/>
                                                                              </p:nvGrpSpPr>
                                                                              <p:grpSpPr>
                                                                                <a:xfrm>
                                                                                  <a:off x="2857040" y="1682302"/>
                                                                                  <a:ext cx="6995071" cy="4911494"/>
                                                                                  <a:chOff x="2857040" y="1682302"/>
                                                                                  <a:chExt cx="6995071" cy="4911494"/>
                                                                                </a:xfrm>
                                                                              </p:grpSpPr>
                                                                              <p:grpSp>
                                                                                <p:nvGrpSpPr>
                                                                                  <p:cNvPr id="21" name="Group 20"/>
                                                                                  <p:cNvGrpSpPr/>
                                                                                  <p:nvPr/>
                                                                                </p:nvGrpSpPr>
                                                                                <p:grpSpPr>
                                                                                  <a:xfrm>
                                                                                    <a:off x="2857040" y="1682302"/>
                                                                                    <a:ext cx="6995071" cy="4911494"/>
                                                                                    <a:chOff x="2857040" y="1682302"/>
                                                                                    <a:chExt cx="6995071" cy="4911494"/>
                                                                                  </a:xfrm>
                                                                                </p:grpSpPr>
                                                                                <p:grpSp>
                                                                                  <p:nvGrpSpPr>
                                                                                    <p:cNvPr id="18" name="Group 17"/>
                                                                                    <p:cNvGrpSpPr/>
                                                                                    <p:nvPr/>
                                                                                  </p:nvGrpSpPr>
                                                                                  <p:grpSpPr>
                                                                                    <a:xfrm>
                                                                                      <a:off x="2857040" y="1682302"/>
                                                                                      <a:ext cx="6995071" cy="4911494"/>
                                                                                      <a:chOff x="2857040" y="1682302"/>
                                                                                      <a:chExt cx="6995071" cy="4911494"/>
                                                                                    </a:xfrm>
                                                                                  </p:grpSpPr>
                                                                                  <p:grpSp>
                                                                                    <p:nvGrpSpPr>
                                                                                      <p:cNvPr id="16" name="Group 15"/>
                                                                                      <p:cNvGrpSpPr/>
                                                                                      <p:nvPr/>
                                                                                    </p:nvGrpSpPr>
                                                                                    <p:grpSpPr>
                                                                                      <a:xfrm>
                                                                                        <a:off x="2857040" y="1682302"/>
                                                                                        <a:ext cx="6995071" cy="4911494"/>
                                                                                        <a:chOff x="2857040" y="1682302"/>
                                                                                        <a:chExt cx="6995071" cy="4911494"/>
                                                                                      </a:xfrm>
                                                                                    </p:grpSpPr>
                                                                                    <p:grpSp>
                                                                                      <p:nvGrpSpPr>
                                                                                        <p:cNvPr id="9" name="Group 8"/>
                                                                                        <p:cNvGrpSpPr/>
                                                                                        <p:nvPr/>
                                                                                      </p:nvGrpSpPr>
                                                                                      <p:grpSpPr>
                                                                                        <a:xfrm>
                                                                                          <a:off x="2857040" y="1682302"/>
                                                                                          <a:ext cx="6995071" cy="4911494"/>
                                                                                          <a:chOff x="2857040" y="1682302"/>
                                                                                          <a:chExt cx="6995071" cy="4911494"/>
                                                                                        </a:xfrm>
                                                                                      </p:grpSpPr>
                                                                                      <p:grpSp>
                                                                                        <p:nvGrpSpPr>
                                                                                          <p:cNvPr id="7" name="Group 6"/>
                                                                                          <p:cNvGrpSpPr/>
                                                                                          <p:nvPr/>
                                                                                        </p:nvGrpSpPr>
                                                                                        <p:grpSpPr>
                                                                                          <a:xfrm>
                                                                                            <a:off x="2857040" y="1682302"/>
                                                                                            <a:ext cx="6995071" cy="4911494"/>
                                                                                            <a:chOff x="2857040" y="1682302"/>
                                                                                            <a:chExt cx="6995071" cy="4911494"/>
                                                                                          </a:xfrm>
                                                                                        </p:grpSpPr>
                                                                                        <p:grpSp>
                                                                                          <p:nvGrpSpPr>
                                                                                            <p:cNvPr id="5" name="Group 4"/>
                                                                                            <p:cNvGrpSpPr/>
                                                                                            <p:nvPr/>
                                                                                          </p:nvGrpSpPr>
                                                                                          <p:grpSpPr>
                                                                                            <a:xfrm>
                                                                                              <a:off x="2857040" y="1682302"/>
                                                                                              <a:ext cx="6995071" cy="3862580"/>
                                                                                              <a:chOff x="2857040" y="1682302"/>
                                                                                              <a:chExt cx="6995071" cy="3862580"/>
                                                                                            </a:xfrm>
                                                                                            <a:solidFill>
                                                                                              <a:schemeClr val="accent3"/>
                                                                                            </a:solidFill>
                                                                                          </p:grpSpPr>
                                                                                          <p:grpSp>
                                                                                            <p:nvGrpSpPr>
                                                                                              <p:cNvPr id="4" name="Group 3"/>
                                                                                              <p:cNvGrpSpPr/>
                                                                                              <p:nvPr/>
                                                                                            </p:nvGrpSpPr>
                                                                                            <p:grpSpPr>
                                                                                              <a:xfrm>
                                                                                                <a:off x="2857040" y="1682302"/>
                                                                                                <a:ext cx="6995071" cy="3862580"/>
                                                                                                <a:chOff x="2857040" y="1682302"/>
                                                                                                <a:chExt cx="6995071" cy="3862580"/>
                                                                                              </a:xfrm>
                                                                                              <a:grpFill/>
                                                                                            </p:grpSpPr>
                                                                                            <p:grpSp>
                                                                                              <p:nvGrpSpPr>
                                                                                                <p:cNvPr id="17" name="RED"/>
                                                                                                <p:cNvGrpSpPr/>
                                                                                                <p:nvPr/>
                                                                                              </p:nvGrpSpPr>
                                                                                              <p:grpSpPr>
                                                                                                <a:xfrm>
                                                                                                  <a:off x="2857040" y="1682302"/>
                                                                                                  <a:ext cx="6995071" cy="3298864"/>
                                                                                                  <a:chOff x="2857040" y="1682302"/>
                                                                                                  <a:chExt cx="6995071" cy="3298864"/>
                                                                                                </a:xfrm>
                                                                                                <a:grpFill/>
                                                                                              </p:grpSpPr>
                                                                                              <p:sp>
                                                                                                <p:nvSpPr>
                                                                                                  <p:cNvPr id="668" name="Kuwait"/>
                                                                                                  <p:cNvSpPr>
                                                                                                    <a:spLocks/>
                                                                                                  </p:cNvSpPr>
                                                                                                  <p:nvPr/>
                                                                                                </p:nvSpPr>
                                                                                                <p:spPr bwMode="auto">
                                                                                                  <a:xfrm>
                                                                                                    <a:off x="7212155" y="2527660"/>
                                                                                                    <a:ext cx="57715" cy="42488"/>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54" name="Bangladesh"/>
                                                                                                  <p:cNvSpPr>
                                                                                                    <a:spLocks/>
                                                                                                  </p:cNvSpPr>
                                                                                                  <p:nvPr/>
                                                                                                </p:nvSpPr>
                                                                                                <p:spPr bwMode="auto">
                                                                                                  <a:xfrm>
                                                                                                    <a:off x="8490902" y="2644344"/>
                                                                                                    <a:ext cx="191372" cy="239752"/>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572" name="Egypt"/>
                                                                                                  <p:cNvSpPr>
                                                                                                    <a:spLocks noEditPoints="1"/>
                                                                                                  </p:cNvSpPr>
                                                                                                  <p:nvPr/>
                                                                                                </p:nvSpPr>
                                                                                                <p:spPr bwMode="auto">
                                                                                                  <a:xfrm>
                                                                                                    <a:off x="6532662" y="2471359"/>
                                                                                                    <a:ext cx="379705" cy="358110"/>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58" name="Jordan"/>
                                                                                                  <p:cNvSpPr>
                                                                                                    <a:spLocks/>
                                                                                                  </p:cNvSpPr>
                                                                                                  <p:nvPr/>
                                                                                                </p:nvSpPr>
                                                                                                <p:spPr bwMode="auto">
                                                                                                  <a:xfrm>
                                                                                                    <a:off x="6844600" y="2410662"/>
                                                                                                    <a:ext cx="124543" cy="157811"/>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39" name="Oman"/>
                                                                                                  <p:cNvSpPr>
                                                                                                    <a:spLocks/>
                                                                                                  </p:cNvSpPr>
                                                                                                  <p:nvPr/>
                                                                                                </p:nvSpPr>
                                                                                                <p:spPr bwMode="auto">
                                                                                                  <a:xfrm>
                                                                                                    <a:off x="7424791" y="2728836"/>
                                                                                                    <a:ext cx="236936" cy="312588"/>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43" name="Pakistan"/>
                                                                                                  <p:cNvSpPr>
                                                                                                    <a:spLocks/>
                                                                                                  </p:cNvSpPr>
                                                                                                  <p:nvPr/>
                                                                                                </p:nvSpPr>
                                                                                                <p:spPr bwMode="auto">
                                                                                                  <a:xfrm>
                                                                                                    <a:off x="7652613" y="2271887"/>
                                                                                                    <a:ext cx="455646" cy="488608"/>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774" name="Uzbekistan"/>
                                                                                                  <p:cNvSpPr>
                                                                                                    <a:spLocks/>
                                                                                                  </p:cNvSpPr>
                                                                                                  <p:nvPr/>
                                                                                                </p:nvSpPr>
                                                                                                <p:spPr bwMode="auto">
                                                                                                  <a:xfrm>
                                                                                                    <a:off x="7393757" y="2007029"/>
                                                                                                    <a:ext cx="531587" cy="254926"/>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558" name="Bolivia"/>
                                                                                                  <p:cNvSpPr>
                                                                                                    <a:spLocks/>
                                                                                                  </p:cNvSpPr>
                                                                                                  <p:nvPr/>
                                                                                                </p:nvSpPr>
                                                                                                <p:spPr bwMode="auto">
                                                                                                  <a:xfrm>
                                                                                                    <a:off x="3558528" y="4081127"/>
                                                                                                    <a:ext cx="419195" cy="491643"/>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7" name="Dominican Republic"/>
                                                                                                  <p:cNvSpPr>
                                                                                                    <a:spLocks/>
                                                                                                  </p:cNvSpPr>
                                                                                                  <p:nvPr/>
                                                                                                </p:nvSpPr>
                                                                                                <p:spPr bwMode="auto">
                                                                                                  <a:xfrm>
                                                                                                    <a:off x="3515344" y="2911410"/>
                                                                                                    <a:ext cx="121505" cy="84975"/>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8" name="Ecuador"/>
                                                                                                  <p:cNvSpPr>
                                                                                                    <a:spLocks/>
                                                                                                  </p:cNvSpPr>
                                                                                                  <p:nvPr/>
                                                                                                </p:nvSpPr>
                                                                                                <p:spPr bwMode="auto">
                                                                                                  <a:xfrm>
                                                                                                    <a:off x="3190318" y="3652604"/>
                                                                                                    <a:ext cx="173146" cy="215473"/>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73" name="El Salvador"/>
                                                                                                  <p:cNvSpPr>
                                                                                                    <a:spLocks/>
                                                                                                  </p:cNvSpPr>
                                                                                                  <p:nvPr/>
                                                                                                </p:nvSpPr>
                                                                                                <p:spPr bwMode="auto">
                                                                                                  <a:xfrm>
                                                                                                    <a:off x="2910220" y="3135987"/>
                                                                                                    <a:ext cx="78979" cy="42488"/>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45" name="Guatemala"/>
                                                                                                  <p:cNvSpPr>
                                                                                                    <a:spLocks/>
                                                                                                  </p:cNvSpPr>
                                                                                                  <p:nvPr/>
                                                                                                </p:nvSpPr>
                                                                                                <p:spPr bwMode="auto">
                                                                                                  <a:xfrm>
                                                                                                    <a:off x="2857040" y="3002455"/>
                                                                                                    <a:ext cx="127581" cy="157811"/>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55" name="Haiti"/>
                                                                                                  <p:cNvSpPr>
                                                                                                    <a:spLocks/>
                                                                                                  </p:cNvSpPr>
                                                                                                  <p:nvPr/>
                                                                                                </p:nvSpPr>
                                                                                                <p:spPr bwMode="auto">
                                                                                                  <a:xfrm>
                                                                                                    <a:off x="3440575" y="2914444"/>
                                                                                                    <a:ext cx="88091" cy="66766"/>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56" name="Honduras"/>
                                                                                                  <p:cNvSpPr>
                                                                                                    <a:spLocks/>
                                                                                                  </p:cNvSpPr>
                                                                                                  <p:nvPr/>
                                                                                                </p:nvSpPr>
                                                                                                <p:spPr bwMode="auto">
                                                                                                  <a:xfrm>
                                                                                                    <a:off x="2938194" y="3069221"/>
                                                                                                    <a:ext cx="206560" cy="115324"/>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57" name="Jamaica"/>
                                                                                                  <p:cNvSpPr>
                                                                                                    <a:spLocks/>
                                                                                                  </p:cNvSpPr>
                                                                                                  <p:nvPr/>
                                                                                                </p:nvSpPr>
                                                                                                <p:spPr bwMode="auto">
                                                                                                  <a:xfrm>
                                                                                                    <a:off x="3308785" y="2966037"/>
                                                                                                    <a:ext cx="75941" cy="33383"/>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36" name="Nicaragua"/>
                                                                                                  <p:cNvSpPr>
                                                                                                    <a:spLocks/>
                                                                                                  </p:cNvSpPr>
                                                                                                  <p:nvPr/>
                                                                                                </p:nvSpPr>
                                                                                                <p:spPr bwMode="auto">
                                                                                                  <a:xfrm>
                                                                                                    <a:off x="2995908" y="3102604"/>
                                                                                                    <a:ext cx="148845" cy="172986"/>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47" name="Panama"/>
                                                                                                  <p:cNvSpPr>
                                                                                                    <a:spLocks/>
                                                                                                  </p:cNvSpPr>
                                                                                                  <p:nvPr/>
                                                                                                </p:nvSpPr>
                                                                                                <p:spPr bwMode="auto">
                                                                                                  <a:xfrm>
                                                                                                    <a:off x="3126275" y="3315041"/>
                                                                                                    <a:ext cx="185296" cy="94080"/>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57" name="Paraguay"/>
                                                                                                  <p:cNvSpPr>
                                                                                                    <a:spLocks/>
                                                                                                  </p:cNvSpPr>
                                                                                                  <p:nvPr/>
                                                                                                </p:nvSpPr>
                                                                                                <p:spPr bwMode="auto">
                                                                                                  <a:xfrm>
                                                                                                    <a:off x="3831260" y="4410616"/>
                                                                                                    <a:ext cx="276426" cy="321692"/>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73" name="Uruguay"/>
                                                                                                  <p:cNvSpPr>
                                                                                                    <a:spLocks/>
                                                                                                  </p:cNvSpPr>
                                                                                                  <p:nvPr/>
                                                                                                </p:nvSpPr>
                                                                                                <p:spPr bwMode="auto">
                                                                                                  <a:xfrm>
                                                                                                    <a:off x="4034781" y="4808180"/>
                                                                                                    <a:ext cx="160995" cy="172986"/>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53" name="Armenia"/>
                                                                                                  <p:cNvSpPr>
                                                                                                    <a:spLocks/>
                                                                                                  </p:cNvSpPr>
                                                                                                  <p:nvPr/>
                                                                                                </p:nvSpPr>
                                                                                                <p:spPr bwMode="auto">
                                                                                                  <a:xfrm>
                                                                                                    <a:off x="7057236" y="2148427"/>
                                                                                                    <a:ext cx="112393" cy="72836"/>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555" name="Belarus"/>
                                                                                                  <p:cNvSpPr>
                                                                                                    <a:spLocks/>
                                                                                                  </p:cNvSpPr>
                                                                                                  <p:nvPr/>
                                                                                                </p:nvSpPr>
                                                                                                <p:spPr bwMode="auto">
                                                                                                  <a:xfrm>
                                                                                                    <a:off x="6403486" y="1682302"/>
                                                                                                    <a:ext cx="267312" cy="148707"/>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676" name="Macedonia (FYROM)"/>
                                                                                                  <p:cNvSpPr>
                                                                                                    <a:spLocks/>
                                                                                                  </p:cNvSpPr>
                                                                                                  <p:nvPr/>
                                                                                                </p:nvSpPr>
                                                                                                <p:spPr bwMode="auto">
                                                                                                  <a:xfrm>
                                                                                                    <a:off x="6373067" y="2104728"/>
                                                                                                    <a:ext cx="85026" cy="63730"/>
                                                                                                  </a:xfrm>
                                                                                                  <a:custGeom>
                                                                                                    <a:avLst/>
                                                                                                    <a:gdLst>
                                                                                                      <a:gd name="T0" fmla="*/ 78 w 1066"/>
                                                                                                      <a:gd name="T1" fmla="*/ 577 h 799"/>
                                                                                                      <a:gd name="T2" fmla="*/ 123 w 1066"/>
                                                                                                      <a:gd name="T3" fmla="*/ 667 h 799"/>
                                                                                                      <a:gd name="T4" fmla="*/ 168 w 1066"/>
                                                                                                      <a:gd name="T5" fmla="*/ 799 h 799"/>
                                                                                                      <a:gd name="T6" fmla="*/ 258 w 1066"/>
                                                                                                      <a:gd name="T7" fmla="*/ 712 h 799"/>
                                                                                                      <a:gd name="T8" fmla="*/ 348 w 1066"/>
                                                                                                      <a:gd name="T9" fmla="*/ 712 h 799"/>
                                                                                                      <a:gd name="T10" fmla="*/ 527 w 1066"/>
                                                                                                      <a:gd name="T11" fmla="*/ 712 h 799"/>
                                                                                                      <a:gd name="T12" fmla="*/ 617 w 1066"/>
                                                                                                      <a:gd name="T13" fmla="*/ 712 h 799"/>
                                                                                                      <a:gd name="T14" fmla="*/ 707 w 1066"/>
                                                                                                      <a:gd name="T15" fmla="*/ 622 h 799"/>
                                                                                                      <a:gd name="T16" fmla="*/ 752 w 1066"/>
                                                                                                      <a:gd name="T17" fmla="*/ 532 h 799"/>
                                                                                                      <a:gd name="T18" fmla="*/ 796 w 1066"/>
                                                                                                      <a:gd name="T19" fmla="*/ 532 h 799"/>
                                                                                                      <a:gd name="T20" fmla="*/ 841 w 1066"/>
                                                                                                      <a:gd name="T21" fmla="*/ 532 h 799"/>
                                                                                                      <a:gd name="T22" fmla="*/ 931 w 1066"/>
                                                                                                      <a:gd name="T23" fmla="*/ 577 h 799"/>
                                                                                                      <a:gd name="T24" fmla="*/ 976 w 1066"/>
                                                                                                      <a:gd name="T25" fmla="*/ 577 h 799"/>
                                                                                                      <a:gd name="T26" fmla="*/ 976 w 1066"/>
                                                                                                      <a:gd name="T27" fmla="*/ 532 h 799"/>
                                                                                                      <a:gd name="T28" fmla="*/ 1021 w 1066"/>
                                                                                                      <a:gd name="T29" fmla="*/ 489 h 799"/>
                                                                                                      <a:gd name="T30" fmla="*/ 1066 w 1066"/>
                                                                                                      <a:gd name="T31" fmla="*/ 445 h 799"/>
                                                                                                      <a:gd name="T32" fmla="*/ 1066 w 1066"/>
                                                                                                      <a:gd name="T33" fmla="*/ 355 h 799"/>
                                                                                                      <a:gd name="T34" fmla="*/ 1021 w 1066"/>
                                                                                                      <a:gd name="T35" fmla="*/ 222 h 799"/>
                                                                                                      <a:gd name="T36" fmla="*/ 841 w 1066"/>
                                                                                                      <a:gd name="T37" fmla="*/ 88 h 799"/>
                                                                                                      <a:gd name="T38" fmla="*/ 752 w 1066"/>
                                                                                                      <a:gd name="T39" fmla="*/ 45 h 799"/>
                                                                                                      <a:gd name="T40" fmla="*/ 707 w 1066"/>
                                                                                                      <a:gd name="T41" fmla="*/ 0 h 799"/>
                                                                                                      <a:gd name="T42" fmla="*/ 610 w 1066"/>
                                                                                                      <a:gd name="T43" fmla="*/ 38 h 799"/>
                                                                                                      <a:gd name="T44" fmla="*/ 340 w 1066"/>
                                                                                                      <a:gd name="T45" fmla="*/ 95 h 799"/>
                                                                                                      <a:gd name="T46" fmla="*/ 307 w 1066"/>
                                                                                                      <a:gd name="T47" fmla="*/ 152 h 799"/>
                                                                                                      <a:gd name="T48" fmla="*/ 251 w 1066"/>
                                                                                                      <a:gd name="T49" fmla="*/ 95 h 799"/>
                                                                                                      <a:gd name="T50" fmla="*/ 57 w 1066"/>
                                                                                                      <a:gd name="T51" fmla="*/ 201 h 799"/>
                                                                                                      <a:gd name="T52" fmla="*/ 0 w 1066"/>
                                                                                                      <a:gd name="T53" fmla="*/ 428 h 799"/>
                                                                                                      <a:gd name="T54" fmla="*/ 31 w 1066"/>
                                                                                                      <a:gd name="T55" fmla="*/ 525 h 799"/>
                                                                                                      <a:gd name="T56" fmla="*/ 0 w 1066"/>
                                                                                                      <a:gd name="T57" fmla="*/ 525 h 799"/>
                                                                                                      <a:gd name="T58" fmla="*/ 78 w 1066"/>
                                                                                                      <a:gd name="T59" fmla="*/ 577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 h="799">
                                                                                                        <a:moveTo>
                                                                                                          <a:pt x="78" y="577"/>
                                                                                                        </a:moveTo>
                                                                                                        <a:lnTo>
                                                                                                          <a:pt x="123" y="667"/>
                                                                                                        </a:lnTo>
                                                                                                        <a:lnTo>
                                                                                                          <a:pt x="168" y="799"/>
                                                                                                        </a:lnTo>
                                                                                                        <a:lnTo>
                                                                                                          <a:pt x="258" y="712"/>
                                                                                                        </a:lnTo>
                                                                                                        <a:lnTo>
                                                                                                          <a:pt x="348" y="712"/>
                                                                                                        </a:lnTo>
                                                                                                        <a:lnTo>
                                                                                                          <a:pt x="527" y="712"/>
                                                                                                        </a:lnTo>
                                                                                                        <a:lnTo>
                                                                                                          <a:pt x="617" y="712"/>
                                                                                                        </a:lnTo>
                                                                                                        <a:lnTo>
                                                                                                          <a:pt x="707" y="622"/>
                                                                                                        </a:lnTo>
                                                                                                        <a:lnTo>
                                                                                                          <a:pt x="752" y="532"/>
                                                                                                        </a:lnTo>
                                                                                                        <a:lnTo>
                                                                                                          <a:pt x="796" y="532"/>
                                                                                                        </a:lnTo>
                                                                                                        <a:lnTo>
                                                                                                          <a:pt x="841" y="532"/>
                                                                                                        </a:lnTo>
                                                                                                        <a:lnTo>
                                                                                                          <a:pt x="931" y="577"/>
                                                                                                        </a:lnTo>
                                                                                                        <a:lnTo>
                                                                                                          <a:pt x="976" y="577"/>
                                                                                                        </a:lnTo>
                                                                                                        <a:lnTo>
                                                                                                          <a:pt x="976" y="532"/>
                                                                                                        </a:lnTo>
                                                                                                        <a:lnTo>
                                                                                                          <a:pt x="1021" y="489"/>
                                                                                                        </a:lnTo>
                                                                                                        <a:lnTo>
                                                                                                          <a:pt x="1066" y="445"/>
                                                                                                        </a:lnTo>
                                                                                                        <a:lnTo>
                                                                                                          <a:pt x="1066" y="355"/>
                                                                                                        </a:lnTo>
                                                                                                        <a:lnTo>
                                                                                                          <a:pt x="1021" y="222"/>
                                                                                                        </a:lnTo>
                                                                                                        <a:lnTo>
                                                                                                          <a:pt x="841" y="88"/>
                                                                                                        </a:lnTo>
                                                                                                        <a:lnTo>
                                                                                                          <a:pt x="752" y="45"/>
                                                                                                        </a:lnTo>
                                                                                                        <a:lnTo>
                                                                                                          <a:pt x="707" y="0"/>
                                                                                                        </a:lnTo>
                                                                                                        <a:lnTo>
                                                                                                          <a:pt x="610" y="38"/>
                                                                                                        </a:lnTo>
                                                                                                        <a:lnTo>
                                                                                                          <a:pt x="340" y="95"/>
                                                                                                        </a:lnTo>
                                                                                                        <a:lnTo>
                                                                                                          <a:pt x="307" y="152"/>
                                                                                                        </a:lnTo>
                                                                                                        <a:lnTo>
                                                                                                          <a:pt x="251" y="95"/>
                                                                                                        </a:lnTo>
                                                                                                        <a:lnTo>
                                                                                                          <a:pt x="57" y="201"/>
                                                                                                        </a:lnTo>
                                                                                                        <a:lnTo>
                                                                                                          <a:pt x="0" y="428"/>
                                                                                                        </a:lnTo>
                                                                                                        <a:lnTo>
                                                                                                          <a:pt x="31" y="525"/>
                                                                                                        </a:lnTo>
                                                                                                        <a:lnTo>
                                                                                                          <a:pt x="0" y="525"/>
                                                                                                        </a:lnTo>
                                                                                                        <a:lnTo>
                                                                                                          <a:pt x="78" y="577"/>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691" name="Montenegro"/>
                                                                                                  <p:cNvSpPr>
                                                                                                    <a:spLocks/>
                                                                                                  </p:cNvSpPr>
                                                                                                  <p:nvPr/>
                                                                                                </p:nvSpPr>
                                                                                                <p:spPr bwMode="auto">
                                                                                                  <a:xfrm>
                                                                                                    <a:off x="6325962" y="2078252"/>
                                                                                                    <a:ext cx="45719" cy="51250"/>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561" name="Cambodia"/>
                                                                                                  <p:cNvSpPr>
                                                                                                    <a:spLocks/>
                                                                                                  </p:cNvSpPr>
                                                                                                  <p:nvPr/>
                                                                                                </p:nvSpPr>
                                                                                                <p:spPr bwMode="auto">
                                                                                                  <a:xfrm>
                                                                                                    <a:off x="9040816" y="3111709"/>
                                                                                                    <a:ext cx="185296" cy="176020"/>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673" name="Laos"/>
                                                                                                  <p:cNvSpPr>
                                                                                                    <a:spLocks/>
                                                                                                  </p:cNvSpPr>
                                                                                                  <p:nvPr/>
                                                                                                </p:nvSpPr>
                                                                                                <p:spPr bwMode="auto">
                                                                                                  <a:xfrm>
                                                                                                    <a:off x="8925385" y="2823399"/>
                                                                                                    <a:ext cx="300727" cy="321692"/>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716" name="Nepal"/>
                                                                                                  <p:cNvSpPr>
                                                                                                    <a:spLocks/>
                                                                                                  </p:cNvSpPr>
                                                                                                  <p:nvPr/>
                                                                                                </p:nvSpPr>
                                                                                                <p:spPr bwMode="auto">
                                                                                                  <a:xfrm>
                                                                                                    <a:off x="8237329" y="2541160"/>
                                                                                                    <a:ext cx="270350" cy="139602"/>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763" name="Sri Lanka"/>
                                                                                                  <p:cNvSpPr>
                                                                                                    <a:spLocks/>
                                                                                                  </p:cNvSpPr>
                                                                                                  <p:nvPr/>
                                                                                                </p:nvSpPr>
                                                                                                <p:spPr bwMode="auto">
                                                                                                  <a:xfrm>
                                                                                                    <a:off x="8336083" y="3296262"/>
                                                                                                    <a:ext cx="78979" cy="142637"/>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33" name="Freeform 42"/>
                                                                                                  <p:cNvSpPr>
                                                                                                    <a:spLocks/>
                                                                                                  </p:cNvSpPr>
                                                                                                  <p:nvPr/>
                                                                                                </p:nvSpPr>
                                                                                                <p:spPr bwMode="auto">
                                                                                                  <a:xfrm>
                                                                                                    <a:off x="6158094" y="3855242"/>
                                                                                                    <a:ext cx="42527" cy="63732"/>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46" name="Guinea-Bissau"/>
                                                                                                  <p:cNvSpPr>
                                                                                                    <a:spLocks/>
                                                                                                  </p:cNvSpPr>
                                                                                                  <p:nvPr/>
                                                                                                </p:nvSpPr>
                                                                                                <p:spPr bwMode="auto">
                                                                                                  <a:xfrm>
                                                                                                    <a:off x="5261989" y="3196684"/>
                                                                                                    <a:ext cx="82017" cy="57662"/>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59" name="Burkina Faso"/>
                                                                                                  <p:cNvSpPr>
                                                                                                    <a:spLocks/>
                                                                                                  </p:cNvSpPr>
                                                                                                  <p:nvPr/>
                                                                                                </p:nvSpPr>
                                                                                                <p:spPr bwMode="auto">
                                                                                                  <a:xfrm>
                                                                                                    <a:off x="5614356" y="3108674"/>
                                                                                                    <a:ext cx="243012" cy="203334"/>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0" name="Burundi"/>
                                                                                                  <p:cNvSpPr>
                                                                                                    <a:spLocks/>
                                                                                                  </p:cNvSpPr>
                                                                                                  <p:nvPr/>
                                                                                                </p:nvSpPr>
                                                                                                <p:spPr bwMode="auto">
                                                                                                  <a:xfrm>
                                                                                                    <a:off x="6723095" y="3776336"/>
                                                                                                    <a:ext cx="63791" cy="91045"/>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46" name="Guinea"/>
                                                                                                  <p:cNvSpPr>
                                                                                                    <a:spLocks/>
                                                                                                  </p:cNvSpPr>
                                                                                                  <p:nvPr/>
                                                                                                </p:nvSpPr>
                                                                                                <p:spPr bwMode="auto">
                                                                                                  <a:xfrm>
                                                                                                    <a:off x="5304516" y="3199719"/>
                                                                                                    <a:ext cx="233898" cy="203334"/>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89" name="Malawi"/>
                                                                                                  <p:cNvSpPr>
                                                                                                    <a:spLocks/>
                                                                                                  </p:cNvSpPr>
                                                                                                  <p:nvPr/>
                                                                                                </p:nvSpPr>
                                                                                                <p:spPr bwMode="auto">
                                                                                                  <a:xfrm>
                                                                                                    <a:off x="6826374" y="4064646"/>
                                                                                                    <a:ext cx="106317" cy="288309"/>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58" name="Rwanda"/>
                                                                                                  <p:cNvSpPr>
                                                                                                    <a:spLocks/>
                                                                                                  </p:cNvSpPr>
                                                                                                  <p:nvPr/>
                                                                                                </p:nvSpPr>
                                                                                                <p:spPr bwMode="auto">
                                                                                                  <a:xfrm>
                                                                                                    <a:off x="6720057" y="3715640"/>
                                                                                                    <a:ext cx="78979" cy="78906"/>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69" name="Togo"/>
                                                                                                  <p:cNvSpPr>
                                                                                                    <a:spLocks/>
                                                                                                  </p:cNvSpPr>
                                                                                                  <p:nvPr/>
                                                                                                </p:nvSpPr>
                                                                                                <p:spPr bwMode="auto">
                                                                                                  <a:xfrm>
                                                                                                    <a:off x="5778803" y="3254480"/>
                                                                                                    <a:ext cx="75941" cy="206369"/>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sp>
                                                                                                <p:nvSpPr>
                                                                                                  <p:cNvPr id="51" name="Freeform 61"/>
                                                                                                  <p:cNvSpPr>
                                                                                                    <a:spLocks/>
                                                                                                  </p:cNvSpPr>
                                                                                                  <p:nvPr/>
                                                                                                </p:nvSpPr>
                                                                                                <p:spPr bwMode="auto">
                                                                                                  <a:xfrm>
                                                                                                    <a:off x="5260678" y="2621794"/>
                                                                                                    <a:ext cx="258200" cy="245822"/>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393" name="Kenya"/>
                                                                                                  <p:cNvSpPr>
                                                                                                    <a:spLocks/>
                                                                                                  </p:cNvSpPr>
                                                                                                  <p:nvPr/>
                                                                                                </p:nvSpPr>
                                                                                                <p:spPr bwMode="auto">
                                                                                                  <a:xfrm>
                                                                                                    <a:off x="6879988" y="3497133"/>
                                                                                                    <a:ext cx="264275" cy="382389"/>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51" name="Algeria"/>
                                                                                                  <p:cNvSpPr>
                                                                                                    <a:spLocks/>
                                                                                                  </p:cNvSpPr>
                                                                                                  <p:nvPr/>
                                                                                                </p:nvSpPr>
                                                                                                <p:spPr bwMode="auto">
                                                                                                  <a:xfrm>
                                                                                                    <a:off x="5513835" y="2280164"/>
                                                                                                    <a:ext cx="634867" cy="679803"/>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52" name="Angola"/>
                                                                                                  <p:cNvSpPr>
                                                                                                    <a:spLocks/>
                                                                                                  </p:cNvSpPr>
                                                                                                  <p:nvPr/>
                                                                                                </p:nvSpPr>
                                                                                                <p:spPr bwMode="auto">
                                                                                                  <a:xfrm>
                                                                                                    <a:off x="6155056" y="3915939"/>
                                                                                                    <a:ext cx="407044" cy="473434"/>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57" name="Benin"/>
                                                                                                  <p:cNvSpPr>
                                                                                                    <a:spLocks/>
                                                                                                  </p:cNvSpPr>
                                                                                                  <p:nvPr/>
                                                                                                </p:nvSpPr>
                                                                                                <p:spPr bwMode="auto">
                                                                                                  <a:xfrm>
                                                                                                    <a:off x="5805727" y="3208822"/>
                                                                                                    <a:ext cx="103279" cy="242787"/>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2" name="Cameroon"/>
                                                                                                  <p:cNvSpPr>
                                                                                                    <a:spLocks/>
                                                                                                  </p:cNvSpPr>
                                                                                                  <p:nvPr/>
                                                                                                </p:nvSpPr>
                                                                                                <p:spPr bwMode="auto">
                                                                                                  <a:xfrm>
                                                                                                    <a:off x="6054814" y="3190613"/>
                                                                                                    <a:ext cx="249086" cy="421842"/>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3" name="Central African Republic"/>
                                                                                                  <p:cNvSpPr>
                                                                                                    <a:spLocks/>
                                                                                                  </p:cNvSpPr>
                                                                                                  <p:nvPr/>
                                                                                                </p:nvSpPr>
                                                                                                <p:spPr bwMode="auto">
                                                                                                  <a:xfrm>
                                                                                                    <a:off x="6243147" y="3248276"/>
                                                                                                    <a:ext cx="425270" cy="336867"/>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4" name="Chad"/>
                                                                                                  <p:cNvSpPr>
                                                                                                    <a:spLocks/>
                                                                                                  </p:cNvSpPr>
                                                                                                  <p:nvPr/>
                                                                                                </p:nvSpPr>
                                                                                                <p:spPr bwMode="auto">
                                                                                                  <a:xfrm>
                                                                                                    <a:off x="6218847" y="2738424"/>
                                                                                                    <a:ext cx="318953" cy="655524"/>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5" name="Congo"/>
                                                                                                  <p:cNvSpPr>
                                                                                                    <a:spLocks/>
                                                                                                  </p:cNvSpPr>
                                                                                                  <p:nvPr/>
                                                                                                </p:nvSpPr>
                                                                                                <p:spPr bwMode="auto">
                                                                                                  <a:xfrm>
                                                                                                    <a:off x="6133905" y="3536584"/>
                                                                                                    <a:ext cx="252124" cy="339901"/>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66" name="Ivory Coast (Cote D'Ivoire)"/>
                                                                                                  <p:cNvSpPr>
                                                                                                    <a:spLocks/>
                                                                                                  </p:cNvSpPr>
                                                                                                  <p:nvPr/>
                                                                                                </p:nvSpPr>
                                                                                                <p:spPr bwMode="auto">
                                                                                                  <a:xfrm>
                                                                                                    <a:off x="5514113" y="3272555"/>
                                                                                                    <a:ext cx="197447" cy="242787"/>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574" name="Eritrea"/>
                                                                                                  <p:cNvSpPr>
                                                                                                    <a:spLocks/>
                                                                                                  </p:cNvSpPr>
                                                                                                  <p:nvPr/>
                                                                                                </p:nvSpPr>
                                                                                                <p:spPr bwMode="auto">
                                                                                                  <a:xfrm>
                                                                                                    <a:off x="6939549" y="2978176"/>
                                                                                                    <a:ext cx="243012" cy="234798"/>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14" name="Ethiopia"/>
                                                                                                  <p:cNvSpPr>
                                                                                                    <a:spLocks/>
                                                                                                  </p:cNvSpPr>
                                                                                                  <p:nvPr/>
                                                                                                </p:nvSpPr>
                                                                                                <p:spPr bwMode="auto">
                                                                                                  <a:xfrm>
                                                                                                    <a:off x="6850676" y="3120813"/>
                                                                                                    <a:ext cx="482986" cy="421842"/>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16" name="Ghana"/>
                                                                                                  <p:cNvSpPr>
                                                                                                    <a:spLocks/>
                                                                                                  </p:cNvSpPr>
                                                                                                  <p:nvPr/>
                                                                                                </p:nvSpPr>
                                                                                                <p:spPr bwMode="auto">
                                                                                                  <a:xfrm>
                                                                                                    <a:off x="5687259" y="3250657"/>
                                                                                                    <a:ext cx="139731" cy="245822"/>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67" name="DR Congo"/>
                                                                                                  <p:cNvSpPr>
                                                                                                    <a:spLocks/>
                                                                                                  </p:cNvSpPr>
                                                                                                  <p:nvPr/>
                                                                                                </p:nvSpPr>
                                                                                                <p:spPr bwMode="auto">
                                                                                                  <a:xfrm>
                                                                                                    <a:off x="6176737" y="3472835"/>
                                                                                                    <a:ext cx="631829" cy="731395"/>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74" name="Sierra Leone"/>
                                                                                                  <p:cNvSpPr>
                                                                                                    <a:spLocks/>
                                                                                                  </p:cNvSpPr>
                                                                                                  <p:nvPr/>
                                                                                                </p:nvSpPr>
                                                                                                <p:spPr bwMode="auto">
                                                                                                  <a:xfrm>
                                                                                                    <a:off x="5359194" y="3299867"/>
                                                                                                    <a:ext cx="91129" cy="115324"/>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87" name="Madagascar"/>
                                                                                                  <p:cNvSpPr>
                                                                                                    <a:spLocks/>
                                                                                                  </p:cNvSpPr>
                                                                                                  <p:nvPr/>
                                                                                                </p:nvSpPr>
                                                                                                <p:spPr bwMode="auto">
                                                                                                  <a:xfrm>
                                                                                                    <a:off x="7124655" y="4135024"/>
                                                                                                    <a:ext cx="255162" cy="491643"/>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90" name="Mali"/>
                                                                                                  <p:cNvSpPr>
                                                                                                    <a:spLocks/>
                                                                                                  </p:cNvSpPr>
                                                                                                  <p:nvPr/>
                                                                                                </p:nvSpPr>
                                                                                                <p:spPr bwMode="auto">
                                                                                                  <a:xfrm>
                                                                                                    <a:off x="5395512" y="2727897"/>
                                                                                                    <a:ext cx="522474" cy="558409"/>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698" name="Morocco"/>
                                                                                                  <p:cNvSpPr>
                                                                                                    <a:spLocks/>
                                                                                                  </p:cNvSpPr>
                                                                                                  <p:nvPr/>
                                                                                                </p:nvSpPr>
                                                                                                <p:spPr bwMode="auto">
                                                                                                  <a:xfrm>
                                                                                                    <a:off x="5389570" y="2328722"/>
                                                                                                    <a:ext cx="370593" cy="288309"/>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14" name="Mozambique"/>
                                                                                                  <p:cNvSpPr>
                                                                                                    <a:spLocks/>
                                                                                                  </p:cNvSpPr>
                                                                                                  <p:nvPr/>
                                                                                                </p:nvSpPr>
                                                                                                <p:spPr bwMode="auto">
                                                                                                  <a:xfrm>
                                                                                                    <a:off x="6741912" y="4106059"/>
                                                                                                    <a:ext cx="352367" cy="613036"/>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37" name="Niger"/>
                                                                                                  <p:cNvSpPr>
                                                                                                    <a:spLocks/>
                                                                                                  </p:cNvSpPr>
                                                                                                  <p:nvPr/>
                                                                                                </p:nvSpPr>
                                                                                                <p:spPr bwMode="auto">
                                                                                                  <a:xfrm>
                                                                                                    <a:off x="5790539" y="2738424"/>
                                                                                                    <a:ext cx="495136" cy="485573"/>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38" name="Nigeria"/>
                                                                                                  <p:cNvSpPr>
                                                                                                    <a:spLocks/>
                                                                                                  </p:cNvSpPr>
                                                                                                  <p:nvPr/>
                                                                                                </p:nvSpPr>
                                                                                                <p:spPr bwMode="auto">
                                                                                                  <a:xfrm>
                                                                                                    <a:off x="5880368" y="3142611"/>
                                                                                                    <a:ext cx="367555" cy="379354"/>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59" name="Senegal"/>
                                                                                                  <p:cNvSpPr>
                                                                                                    <a:spLocks/>
                                                                                                  </p:cNvSpPr>
                                                                                                  <p:nvPr/>
                                                                                                </p:nvSpPr>
                                                                                                <p:spPr bwMode="auto">
                                                                                                  <a:xfrm>
                                                                                                    <a:off x="5225707" y="3041907"/>
                                                                                                    <a:ext cx="194409" cy="169951"/>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61" name="Sierra Leone Liberia"/>
                                                                                                  <p:cNvSpPr>
                                                                                                    <a:spLocks/>
                                                                                                  </p:cNvSpPr>
                                                                                                  <p:nvPr/>
                                                                                                </p:nvSpPr>
                                                                                                <p:spPr bwMode="auto">
                                                                                                  <a:xfrm>
                                                                                                    <a:off x="5413872" y="3357529"/>
                                                                                                    <a:ext cx="136694" cy="151742"/>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62" name="Somalia"/>
                                                                                                  <p:cNvSpPr>
                                                                                                    <a:spLocks/>
                                                                                                  </p:cNvSpPr>
                                                                                                  <p:nvPr/>
                                                                                                </p:nvSpPr>
                                                                                                <p:spPr bwMode="auto">
                                                                                                  <a:xfrm>
                                                                                                    <a:off x="7109467" y="3227064"/>
                                                                                                    <a:ext cx="325027" cy="525026"/>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65" name="Tanzania"/>
                                                                                                  <p:cNvSpPr>
                                                                                                    <a:spLocks/>
                                                                                                  </p:cNvSpPr>
                                                                                                  <p:nvPr/>
                                                                                                </p:nvSpPr>
                                                                                                <p:spPr bwMode="auto">
                                                                                                  <a:xfrm>
                                                                                                    <a:off x="6750434" y="3715818"/>
                                                                                                    <a:ext cx="334141" cy="433981"/>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70" name="Tunisia"/>
                                                                                                  <p:cNvSpPr>
                                                                                                    <a:spLocks/>
                                                                                                  </p:cNvSpPr>
                                                                                                  <p:nvPr/>
                                                                                                </p:nvSpPr>
                                                                                                <p:spPr bwMode="auto">
                                                                                                  <a:xfrm>
                                                                                                    <a:off x="5993419" y="2274095"/>
                                                                                                    <a:ext cx="127581" cy="257961"/>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72" name="Uganda"/>
                                                                                                  <p:cNvSpPr>
                                                                                                    <a:spLocks/>
                                                                                                  </p:cNvSpPr>
                                                                                                  <p:nvPr/>
                                                                                                </p:nvSpPr>
                                                                                                <p:spPr bwMode="auto">
                                                                                                  <a:xfrm>
                                                                                                    <a:off x="6744359" y="3521410"/>
                                                                                                    <a:ext cx="173146" cy="203334"/>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75" name="Botswana &amp; Zimbabwe"/>
                                                                                                  <p:cNvSpPr>
                                                                                                    <a:spLocks/>
                                                                                                  </p:cNvSpPr>
                                                                                                  <p:nvPr/>
                                                                                                </p:nvSpPr>
                                                                                                <p:spPr bwMode="auto">
                                                                                                  <a:xfrm>
                                                                                                    <a:off x="6486159" y="4009942"/>
                                                                                                    <a:ext cx="379705" cy="373285"/>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77" name="Zimbabwe"/>
                                                                                                  <p:cNvSpPr>
                                                                                                    <a:spLocks/>
                                                                                                  </p:cNvSpPr>
                                                                                                  <p:nvPr/>
                                                                                                </p:nvSpPr>
                                                                                                <p:spPr bwMode="auto">
                                                                                                  <a:xfrm>
                                                                                                    <a:off x="6577824" y="4298328"/>
                                                                                                    <a:ext cx="255162" cy="260996"/>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439" name="Freeform 171"/>
                                                                                                  <p:cNvSpPr>
                                                                                                    <a:spLocks/>
                                                                                                  </p:cNvSpPr>
                                                                                                  <p:nvPr/>
                                                                                                </p:nvSpPr>
                                                                                                <p:spPr bwMode="auto">
                                                                                                  <a:xfrm>
                                                                                                    <a:off x="7605912" y="2229218"/>
                                                                                                    <a:ext cx="376667" cy="315623"/>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440" name="Freeform 168"/>
                                                                                                  <p:cNvSpPr>
                                                                                                    <a:spLocks/>
                                                                                                  </p:cNvSpPr>
                                                                                                  <p:nvPr/>
                                                                                                </p:nvSpPr>
                                                                                                <p:spPr bwMode="auto">
                                                                                                  <a:xfrm>
                                                                                                    <a:off x="7318439" y="2113073"/>
                                                                                                    <a:ext cx="410082" cy="230647"/>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438" name="Timor-Leste"/>
                                                                                                  <p:cNvSpPr>
                                                                                                    <a:spLocks/>
                                                                                                  </p:cNvSpPr>
                                                                                                  <p:nvPr/>
                                                                                                </p:nvSpPr>
                                                                                                <p:spPr bwMode="auto">
                                                                                                  <a:xfrm>
                                                                                                    <a:off x="9769561" y="3994142"/>
                                                                                                    <a:ext cx="82550" cy="39687"/>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6350">
                                                                                                    <a:solidFill>
                                                                                                      <a:schemeClr val="tx1"/>
                                                                                                    </a:solidFill>
                                                                                                    <a:round/>
                                                                                                    <a:headEnd/>
                                                                                                    <a:tailEnd/>
                                                                                                  </a:ln>
                                                                                                  <a:extLst/>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sp>
                                                                                                <p:nvSpPr>
                                                                                                  <p:cNvPr id="760" name="Serbia"/>
                                                                                                  <p:cNvSpPr>
                                                                                                    <a:spLocks/>
                                                                                                  </p:cNvSpPr>
                                                                                                  <p:nvPr/>
                                                                                                </p:nvSpPr>
                                                                                                <p:spPr bwMode="auto">
                                                                                                  <a:xfrm>
                                                                                                    <a:off x="6347932" y="2005908"/>
                                                                                                    <a:ext cx="91129" cy="118917"/>
                                                                                                  </a:xfrm>
                                                                                                  <a:custGeom>
                                                                                                    <a:avLst/>
                                                                                                    <a:gdLst>
                                                                                                      <a:gd name="T0" fmla="*/ 640 w 661"/>
                                                                                                      <a:gd name="T1" fmla="*/ 696 h 862"/>
                                                                                                      <a:gd name="T2" fmla="*/ 568 w 661"/>
                                                                                                      <a:gd name="T3" fmla="*/ 611 h 862"/>
                                                                                                      <a:gd name="T4" fmla="*/ 602 w 661"/>
                                                                                                      <a:gd name="T5" fmla="*/ 475 h 862"/>
                                                                                                      <a:gd name="T6" fmla="*/ 619 w 661"/>
                                                                                                      <a:gd name="T7" fmla="*/ 445 h 862"/>
                                                                                                      <a:gd name="T8" fmla="*/ 598 w 661"/>
                                                                                                      <a:gd name="T9" fmla="*/ 403 h 862"/>
                                                                                                      <a:gd name="T10" fmla="*/ 598 w 661"/>
                                                                                                      <a:gd name="T11" fmla="*/ 361 h 862"/>
                                                                                                      <a:gd name="T12" fmla="*/ 576 w 661"/>
                                                                                                      <a:gd name="T13" fmla="*/ 341 h 862"/>
                                                                                                      <a:gd name="T14" fmla="*/ 534 w 661"/>
                                                                                                      <a:gd name="T15" fmla="*/ 361 h 862"/>
                                                                                                      <a:gd name="T16" fmla="*/ 471 w 661"/>
                                                                                                      <a:gd name="T17" fmla="*/ 320 h 862"/>
                                                                                                      <a:gd name="T18" fmla="*/ 429 w 661"/>
                                                                                                      <a:gd name="T19" fmla="*/ 299 h 862"/>
                                                                                                      <a:gd name="T20" fmla="*/ 387 w 661"/>
                                                                                                      <a:gd name="T21" fmla="*/ 299 h 862"/>
                                                                                                      <a:gd name="T22" fmla="*/ 366 w 661"/>
                                                                                                      <a:gd name="T23" fmla="*/ 236 h 862"/>
                                                                                                      <a:gd name="T24" fmla="*/ 324 w 661"/>
                                                                                                      <a:gd name="T25" fmla="*/ 173 h 862"/>
                                                                                                      <a:gd name="T26" fmla="*/ 282 w 661"/>
                                                                                                      <a:gd name="T27" fmla="*/ 132 h 862"/>
                                                                                                      <a:gd name="T28" fmla="*/ 240 w 661"/>
                                                                                                      <a:gd name="T29" fmla="*/ 111 h 862"/>
                                                                                                      <a:gd name="T30" fmla="*/ 219 w 661"/>
                                                                                                      <a:gd name="T31" fmla="*/ 69 h 862"/>
                                                                                                      <a:gd name="T32" fmla="*/ 176 w 661"/>
                                                                                                      <a:gd name="T33" fmla="*/ 27 h 862"/>
                                                                                                      <a:gd name="T34" fmla="*/ 163 w 661"/>
                                                                                                      <a:gd name="T35" fmla="*/ 0 h 862"/>
                                                                                                      <a:gd name="T36" fmla="*/ 93 w 661"/>
                                                                                                      <a:gd name="T37" fmla="*/ 8 h 862"/>
                                                                                                      <a:gd name="T38" fmla="*/ 37 w 661"/>
                                                                                                      <a:gd name="T39" fmla="*/ 35 h 862"/>
                                                                                                      <a:gd name="T40" fmla="*/ 0 w 661"/>
                                                                                                      <a:gd name="T41" fmla="*/ 72 h 862"/>
                                                                                                      <a:gd name="T42" fmla="*/ 0 w 661"/>
                                                                                                      <a:gd name="T43" fmla="*/ 147 h 862"/>
                                                                                                      <a:gd name="T44" fmla="*/ 37 w 661"/>
                                                                                                      <a:gd name="T45" fmla="*/ 238 h 862"/>
                                                                                                      <a:gd name="T46" fmla="*/ 73 w 661"/>
                                                                                                      <a:gd name="T47" fmla="*/ 302 h 862"/>
                                                                                                      <a:gd name="T48" fmla="*/ 53 w 661"/>
                                                                                                      <a:gd name="T49" fmla="*/ 427 h 862"/>
                                                                                                      <a:gd name="T50" fmla="*/ 120 w 661"/>
                                                                                                      <a:gd name="T51" fmla="*/ 478 h 862"/>
                                                                                                      <a:gd name="T52" fmla="*/ 73 w 661"/>
                                                                                                      <a:gd name="T53" fmla="*/ 497 h 862"/>
                                                                                                      <a:gd name="T54" fmla="*/ 90 w 661"/>
                                                                                                      <a:gd name="T55" fmla="*/ 592 h 862"/>
                                                                                                      <a:gd name="T56" fmla="*/ 64 w 661"/>
                                                                                                      <a:gd name="T57" fmla="*/ 592 h 862"/>
                                                                                                      <a:gd name="T58" fmla="*/ 162 w 661"/>
                                                                                                      <a:gd name="T59" fmla="*/ 680 h 862"/>
                                                                                                      <a:gd name="T60" fmla="*/ 229 w 661"/>
                                                                                                      <a:gd name="T61" fmla="*/ 757 h 862"/>
                                                                                                      <a:gd name="T62" fmla="*/ 293 w 661"/>
                                                                                                      <a:gd name="T63" fmla="*/ 654 h 862"/>
                                                                                                      <a:gd name="T64" fmla="*/ 410 w 661"/>
                                                                                                      <a:gd name="T65" fmla="*/ 757 h 862"/>
                                                                                                      <a:gd name="T66" fmla="*/ 424 w 661"/>
                                                                                                      <a:gd name="T67" fmla="*/ 862 h 862"/>
                                                                                                      <a:gd name="T68" fmla="*/ 562 w 661"/>
                                                                                                      <a:gd name="T69" fmla="*/ 862 h 862"/>
                                                                                                      <a:gd name="T70" fmla="*/ 568 w 661"/>
                                                                                                      <a:gd name="T71" fmla="*/ 757 h 862"/>
                                                                                                      <a:gd name="T72" fmla="*/ 644 w 661"/>
                                                                                                      <a:gd name="T73" fmla="*/ 70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1" h="862">
                                                                                                        <a:moveTo>
                                                                                                          <a:pt x="644" y="700"/>
                                                                                                        </a:moveTo>
                                                                                                        <a:cubicBezTo>
                                                                                                          <a:pt x="640" y="696"/>
                                                                                                          <a:pt x="640" y="696"/>
                                                                                                          <a:pt x="640" y="696"/>
                                                                                                        </a:cubicBezTo>
                                                                                                        <a:cubicBezTo>
                                                                                                          <a:pt x="661" y="675"/>
                                                                                                          <a:pt x="661" y="675"/>
                                                                                                          <a:pt x="661" y="675"/>
                                                                                                        </a:cubicBezTo>
                                                                                                        <a:cubicBezTo>
                                                                                                          <a:pt x="568" y="611"/>
                                                                                                          <a:pt x="568" y="611"/>
                                                                                                          <a:pt x="568" y="611"/>
                                                                                                        </a:cubicBezTo>
                                                                                                        <a:cubicBezTo>
                                                                                                          <a:pt x="557" y="497"/>
                                                                                                          <a:pt x="557" y="497"/>
                                                                                                          <a:pt x="557" y="497"/>
                                                                                                        </a:cubicBezTo>
                                                                                                        <a:cubicBezTo>
                                                                                                          <a:pt x="602" y="475"/>
                                                                                                          <a:pt x="602" y="475"/>
                                                                                                          <a:pt x="602" y="475"/>
                                                                                                        </a:cubicBezTo>
                                                                                                        <a:cubicBezTo>
                                                                                                          <a:pt x="598" y="466"/>
                                                                                                          <a:pt x="598" y="466"/>
                                                                                                          <a:pt x="598" y="466"/>
                                                                                                        </a:cubicBezTo>
                                                                                                        <a:cubicBezTo>
                                                                                                          <a:pt x="619" y="445"/>
                                                                                                          <a:pt x="619" y="445"/>
                                                                                                          <a:pt x="619" y="445"/>
                                                                                                        </a:cubicBezTo>
                                                                                                        <a:cubicBezTo>
                                                                                                          <a:pt x="640" y="424"/>
                                                                                                          <a:pt x="640" y="424"/>
                                                                                                          <a:pt x="640" y="424"/>
                                                                                                        </a:cubicBezTo>
                                                                                                        <a:cubicBezTo>
                                                                                                          <a:pt x="598" y="403"/>
                                                                                                          <a:pt x="598" y="403"/>
                                                                                                          <a:pt x="598" y="403"/>
                                                                                                        </a:cubicBezTo>
                                                                                                        <a:cubicBezTo>
                                                                                                          <a:pt x="555" y="382"/>
                                                                                                          <a:pt x="555" y="382"/>
                                                                                                          <a:pt x="555" y="382"/>
                                                                                                        </a:cubicBezTo>
                                                                                                        <a:cubicBezTo>
                                                                                                          <a:pt x="598" y="361"/>
                                                                                                          <a:pt x="598" y="361"/>
                                                                                                          <a:pt x="598" y="361"/>
                                                                                                        </a:cubicBezTo>
                                                                                                        <a:cubicBezTo>
                                                                                                          <a:pt x="598" y="341"/>
                                                                                                          <a:pt x="598" y="341"/>
                                                                                                          <a:pt x="598" y="341"/>
                                                                                                        </a:cubicBezTo>
                                                                                                        <a:cubicBezTo>
                                                                                                          <a:pt x="576" y="341"/>
                                                                                                          <a:pt x="576" y="341"/>
                                                                                                          <a:pt x="576" y="341"/>
                                                                                                        </a:cubicBezTo>
                                                                                                        <a:cubicBezTo>
                                                                                                          <a:pt x="555" y="341"/>
                                                                                                          <a:pt x="555" y="341"/>
                                                                                                          <a:pt x="555" y="341"/>
                                                                                                        </a:cubicBezTo>
                                                                                                        <a:cubicBezTo>
                                                                                                          <a:pt x="534" y="361"/>
                                                                                                          <a:pt x="534" y="361"/>
                                                                                                          <a:pt x="534" y="361"/>
                                                                                                        </a:cubicBezTo>
                                                                                                        <a:cubicBezTo>
                                                                                                          <a:pt x="513" y="361"/>
                                                                                                          <a:pt x="513" y="361"/>
                                                                                                          <a:pt x="513" y="361"/>
                                                                                                        </a:cubicBezTo>
                                                                                                        <a:cubicBezTo>
                                                                                                          <a:pt x="471" y="320"/>
                                                                                                          <a:pt x="471" y="320"/>
                                                                                                          <a:pt x="471" y="320"/>
                                                                                                        </a:cubicBezTo>
                                                                                                        <a:cubicBezTo>
                                                                                                          <a:pt x="450" y="299"/>
                                                                                                          <a:pt x="450" y="299"/>
                                                                                                          <a:pt x="450" y="299"/>
                                                                                                        </a:cubicBezTo>
                                                                                                        <a:cubicBezTo>
                                                                                                          <a:pt x="429" y="299"/>
                                                                                                          <a:pt x="429" y="299"/>
                                                                                                          <a:pt x="429" y="299"/>
                                                                                                        </a:cubicBezTo>
                                                                                                        <a:cubicBezTo>
                                                                                                          <a:pt x="408" y="299"/>
                                                                                                          <a:pt x="408" y="299"/>
                                                                                                          <a:pt x="408" y="299"/>
                                                                                                        </a:cubicBezTo>
                                                                                                        <a:cubicBezTo>
                                                                                                          <a:pt x="387" y="299"/>
                                                                                                          <a:pt x="387" y="299"/>
                                                                                                          <a:pt x="387" y="299"/>
                                                                                                        </a:cubicBezTo>
                                                                                                        <a:cubicBezTo>
                                                                                                          <a:pt x="345" y="257"/>
                                                                                                          <a:pt x="345" y="257"/>
                                                                                                          <a:pt x="345" y="257"/>
                                                                                                        </a:cubicBezTo>
                                                                                                        <a:cubicBezTo>
                                                                                                          <a:pt x="366" y="236"/>
                                                                                                          <a:pt x="366" y="236"/>
                                                                                                          <a:pt x="366" y="236"/>
                                                                                                        </a:cubicBezTo>
                                                                                                        <a:cubicBezTo>
                                                                                                          <a:pt x="366" y="215"/>
                                                                                                          <a:pt x="366" y="215"/>
                                                                                                          <a:pt x="366" y="215"/>
                                                                                                        </a:cubicBezTo>
                                                                                                        <a:cubicBezTo>
                                                                                                          <a:pt x="324" y="173"/>
                                                                                                          <a:pt x="324" y="173"/>
                                                                                                          <a:pt x="324" y="173"/>
                                                                                                        </a:cubicBezTo>
                                                                                                        <a:cubicBezTo>
                                                                                                          <a:pt x="303" y="153"/>
                                                                                                          <a:pt x="303" y="153"/>
                                                                                                          <a:pt x="303" y="153"/>
                                                                                                        </a:cubicBezTo>
                                                                                                        <a:cubicBezTo>
                                                                                                          <a:pt x="282" y="132"/>
                                                                                                          <a:pt x="282" y="132"/>
                                                                                                          <a:pt x="282" y="132"/>
                                                                                                        </a:cubicBezTo>
                                                                                                        <a:cubicBezTo>
                                                                                                          <a:pt x="261" y="111"/>
                                                                                                          <a:pt x="261" y="111"/>
                                                                                                          <a:pt x="261" y="111"/>
                                                                                                        </a:cubicBezTo>
                                                                                                        <a:cubicBezTo>
                                                                                                          <a:pt x="240" y="111"/>
                                                                                                          <a:pt x="240" y="111"/>
                                                                                                          <a:pt x="240" y="111"/>
                                                                                                        </a:cubicBezTo>
                                                                                                        <a:cubicBezTo>
                                                                                                          <a:pt x="219" y="90"/>
                                                                                                          <a:pt x="219" y="90"/>
                                                                                                          <a:pt x="219" y="90"/>
                                                                                                        </a:cubicBezTo>
                                                                                                        <a:cubicBezTo>
                                                                                                          <a:pt x="219" y="69"/>
                                                                                                          <a:pt x="219" y="69"/>
                                                                                                          <a:pt x="219" y="69"/>
                                                                                                        </a:cubicBezTo>
                                                                                                        <a:cubicBezTo>
                                                                                                          <a:pt x="198" y="48"/>
                                                                                                          <a:pt x="198" y="48"/>
                                                                                                          <a:pt x="198" y="48"/>
                                                                                                        </a:cubicBezTo>
                                                                                                        <a:cubicBezTo>
                                                                                                          <a:pt x="176" y="27"/>
                                                                                                          <a:pt x="176" y="27"/>
                                                                                                          <a:pt x="176" y="27"/>
                                                                                                        </a:cubicBezTo>
                                                                                                        <a:cubicBezTo>
                                                                                                          <a:pt x="167" y="9"/>
                                                                                                          <a:pt x="167" y="9"/>
                                                                                                          <a:pt x="167" y="9"/>
                                                                                                        </a:cubicBezTo>
                                                                                                        <a:cubicBezTo>
                                                                                                          <a:pt x="163" y="0"/>
                                                                                                          <a:pt x="163" y="0"/>
                                                                                                          <a:pt x="163" y="0"/>
                                                                                                        </a:cubicBezTo>
                                                                                                        <a:cubicBezTo>
                                                                                                          <a:pt x="146" y="8"/>
                                                                                                          <a:pt x="146" y="8"/>
                                                                                                          <a:pt x="146" y="8"/>
                                                                                                        </a:cubicBezTo>
                                                                                                        <a:cubicBezTo>
                                                                                                          <a:pt x="93" y="8"/>
                                                                                                          <a:pt x="93" y="8"/>
                                                                                                          <a:pt x="93" y="8"/>
                                                                                                        </a:cubicBezTo>
                                                                                                        <a:cubicBezTo>
                                                                                                          <a:pt x="72" y="35"/>
                                                                                                          <a:pt x="72" y="35"/>
                                                                                                          <a:pt x="72" y="35"/>
                                                                                                        </a:cubicBezTo>
                                                                                                        <a:cubicBezTo>
                                                                                                          <a:pt x="37" y="35"/>
                                                                                                          <a:pt x="37" y="35"/>
                                                                                                          <a:pt x="37" y="35"/>
                                                                                                        </a:cubicBezTo>
                                                                                                        <a:cubicBezTo>
                                                                                                          <a:pt x="37" y="35"/>
                                                                                                          <a:pt x="32" y="59"/>
                                                                                                          <a:pt x="18" y="59"/>
                                                                                                        </a:cubicBezTo>
                                                                                                        <a:cubicBezTo>
                                                                                                          <a:pt x="5" y="59"/>
                                                                                                          <a:pt x="0" y="72"/>
                                                                                                          <a:pt x="0" y="72"/>
                                                                                                        </a:cubicBezTo>
                                                                                                        <a:cubicBezTo>
                                                                                                          <a:pt x="26" y="131"/>
                                                                                                          <a:pt x="26" y="131"/>
                                                                                                          <a:pt x="26" y="131"/>
                                                                                                        </a:cubicBezTo>
                                                                                                        <a:cubicBezTo>
                                                                                                          <a:pt x="0" y="147"/>
                                                                                                          <a:pt x="0" y="147"/>
                                                                                                          <a:pt x="0" y="147"/>
                                                                                                        </a:cubicBezTo>
                                                                                                        <a:cubicBezTo>
                                                                                                          <a:pt x="85" y="216"/>
                                                                                                          <a:pt x="85" y="216"/>
                                                                                                          <a:pt x="85" y="216"/>
                                                                                                        </a:cubicBezTo>
                                                                                                        <a:cubicBezTo>
                                                                                                          <a:pt x="37" y="238"/>
                                                                                                          <a:pt x="37" y="238"/>
                                                                                                          <a:pt x="37" y="238"/>
                                                                                                        </a:cubicBezTo>
                                                                                                        <a:cubicBezTo>
                                                                                                          <a:pt x="40" y="283"/>
                                                                                                          <a:pt x="40" y="283"/>
                                                                                                          <a:pt x="40" y="283"/>
                                                                                                        </a:cubicBezTo>
                                                                                                        <a:cubicBezTo>
                                                                                                          <a:pt x="73" y="302"/>
                                                                                                          <a:pt x="73" y="302"/>
                                                                                                          <a:pt x="73" y="302"/>
                                                                                                        </a:cubicBezTo>
                                                                                                        <a:cubicBezTo>
                                                                                                          <a:pt x="40" y="382"/>
                                                                                                          <a:pt x="40" y="382"/>
                                                                                                          <a:pt x="40" y="382"/>
                                                                                                        </a:cubicBezTo>
                                                                                                        <a:cubicBezTo>
                                                                                                          <a:pt x="53" y="427"/>
                                                                                                          <a:pt x="53" y="427"/>
                                                                                                          <a:pt x="53" y="427"/>
                                                                                                        </a:cubicBezTo>
                                                                                                        <a:cubicBezTo>
                                                                                                          <a:pt x="73" y="427"/>
                                                                                                          <a:pt x="73" y="427"/>
                                                                                                          <a:pt x="73" y="427"/>
                                                                                                        </a:cubicBezTo>
                                                                                                        <a:cubicBezTo>
                                                                                                          <a:pt x="120" y="478"/>
                                                                                                          <a:pt x="120" y="478"/>
                                                                                                          <a:pt x="120" y="478"/>
                                                                                                        </a:cubicBezTo>
                                                                                                        <a:cubicBezTo>
                                                                                                          <a:pt x="98" y="497"/>
                                                                                                          <a:pt x="98" y="497"/>
                                                                                                          <a:pt x="98" y="497"/>
                                                                                                        </a:cubicBezTo>
                                                                                                        <a:cubicBezTo>
                                                                                                          <a:pt x="73" y="497"/>
                                                                                                          <a:pt x="73" y="497"/>
                                                                                                          <a:pt x="73" y="497"/>
                                                                                                        </a:cubicBezTo>
                                                                                                        <a:cubicBezTo>
                                                                                                          <a:pt x="114" y="566"/>
                                                                                                          <a:pt x="114" y="566"/>
                                                                                                          <a:pt x="114" y="566"/>
                                                                                                        </a:cubicBezTo>
                                                                                                        <a:cubicBezTo>
                                                                                                          <a:pt x="90" y="592"/>
                                                                                                          <a:pt x="90" y="592"/>
                                                                                                          <a:pt x="90" y="592"/>
                                                                                                        </a:cubicBezTo>
                                                                                                        <a:cubicBezTo>
                                                                                                          <a:pt x="73" y="592"/>
                                                                                                          <a:pt x="73" y="592"/>
                                                                                                          <a:pt x="73" y="592"/>
                                                                                                        </a:cubicBezTo>
                                                                                                        <a:cubicBezTo>
                                                                                                          <a:pt x="64" y="592"/>
                                                                                                          <a:pt x="64" y="592"/>
                                                                                                          <a:pt x="64" y="592"/>
                                                                                                        </a:cubicBezTo>
                                                                                                        <a:cubicBezTo>
                                                                                                          <a:pt x="112" y="654"/>
                                                                                                          <a:pt x="112" y="654"/>
                                                                                                          <a:pt x="112" y="654"/>
                                                                                                        </a:cubicBezTo>
                                                                                                        <a:cubicBezTo>
                                                                                                          <a:pt x="162" y="680"/>
                                                                                                          <a:pt x="162" y="680"/>
                                                                                                          <a:pt x="162" y="680"/>
                                                                                                        </a:cubicBezTo>
                                                                                                        <a:cubicBezTo>
                                                                                                          <a:pt x="229" y="728"/>
                                                                                                          <a:pt x="229" y="728"/>
                                                                                                          <a:pt x="229" y="728"/>
                                                                                                        </a:cubicBezTo>
                                                                                                        <a:cubicBezTo>
                                                                                                          <a:pt x="229" y="757"/>
                                                                                                          <a:pt x="229" y="757"/>
                                                                                                          <a:pt x="229" y="757"/>
                                                                                                        </a:cubicBezTo>
                                                                                                        <a:cubicBezTo>
                                                                                                          <a:pt x="272" y="715"/>
                                                                                                          <a:pt x="272" y="715"/>
                                                                                                          <a:pt x="272" y="715"/>
                                                                                                        </a:cubicBezTo>
                                                                                                        <a:cubicBezTo>
                                                                                                          <a:pt x="293" y="654"/>
                                                                                                          <a:pt x="293" y="654"/>
                                                                                                          <a:pt x="293" y="654"/>
                                                                                                        </a:cubicBezTo>
                                                                                                        <a:cubicBezTo>
                                                                                                          <a:pt x="333" y="691"/>
                                                                                                          <a:pt x="333" y="691"/>
                                                                                                          <a:pt x="333" y="691"/>
                                                                                                        </a:cubicBezTo>
                                                                                                        <a:cubicBezTo>
                                                                                                          <a:pt x="410" y="757"/>
                                                                                                          <a:pt x="410" y="757"/>
                                                                                                          <a:pt x="410" y="757"/>
                                                                                                        </a:cubicBezTo>
                                                                                                        <a:cubicBezTo>
                                                                                                          <a:pt x="456" y="795"/>
                                                                                                          <a:pt x="456" y="795"/>
                                                                                                          <a:pt x="456" y="795"/>
                                                                                                        </a:cubicBezTo>
                                                                                                        <a:cubicBezTo>
                                                                                                          <a:pt x="424" y="862"/>
                                                                                                          <a:pt x="424" y="862"/>
                                                                                                          <a:pt x="424" y="862"/>
                                                                                                        </a:cubicBezTo>
                                                                                                        <a:cubicBezTo>
                                                                                                          <a:pt x="546" y="846"/>
                                                                                                          <a:pt x="546" y="846"/>
                                                                                                          <a:pt x="546" y="846"/>
                                                                                                        </a:cubicBezTo>
                                                                                                        <a:cubicBezTo>
                                                                                                          <a:pt x="562" y="862"/>
                                                                                                          <a:pt x="562" y="862"/>
                                                                                                          <a:pt x="562" y="862"/>
                                                                                                        </a:cubicBezTo>
                                                                                                        <a:cubicBezTo>
                                                                                                          <a:pt x="586" y="827"/>
                                                                                                          <a:pt x="586" y="827"/>
                                                                                                          <a:pt x="586" y="827"/>
                                                                                                        </a:cubicBezTo>
                                                                                                        <a:cubicBezTo>
                                                                                                          <a:pt x="568" y="757"/>
                                                                                                          <a:pt x="568" y="757"/>
                                                                                                          <a:pt x="568" y="757"/>
                                                                                                        </a:cubicBezTo>
                                                                                                        <a:cubicBezTo>
                                                                                                          <a:pt x="618" y="739"/>
                                                                                                          <a:pt x="618" y="739"/>
                                                                                                          <a:pt x="618" y="739"/>
                                                                                                        </a:cubicBezTo>
                                                                                                        <a:lnTo>
                                                                                                          <a:pt x="644" y="700"/>
                                                                                                        </a:lnTo>
                                                                                                        <a:close/>
                                                                                                      </a:path>
                                                                                                    </a:pathLst>
                                                                                                  </a:custGeom>
                                                                                                  <a:grp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baseline="-25000" dirty="0">
                                                                                                      <a:solidFill>
                                                                                                        <a:srgbClr val="363535">
                                                                                                          <a:alpha val="99000"/>
                                                                                                        </a:srgbClr>
                                                                                                      </a:solidFill>
                                                                                                      <a:latin typeface="Segoe UI"/>
                                                                                                    </a:endParaRPr>
                                                                                                  </a:p>
                                                                                                </p:txBody>
                                                                                              </p:sp>
                                                                                            </p:grpSp>
                                                                                            <p:sp>
                                                                                              <p:nvSpPr>
                                                                                                <p:cNvPr id="402" name="Argentina"/>
                                                                                                <p:cNvSpPr>
                                                                                                  <a:spLocks/>
                                                                                                </p:cNvSpPr>
                                                                                                <p:nvPr/>
                                                                                              </p:nvSpPr>
                                                                                              <p:spPr bwMode="auto">
                                                                                                <a:xfrm>
                                                                                                  <a:off x="3660386" y="4537317"/>
                                                                                                  <a:ext cx="476910" cy="1007565"/>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baseline="-25000" dirty="0">
                                                                                                    <a:solidFill>
                                                                                                      <a:srgbClr val="FFFFFF"/>
                                                                                                    </a:solidFill>
                                                                                                    <a:latin typeface="Segoe UI"/>
                                                                                                  </a:endParaRPr>
                                                                                                </a:p>
                                                                                              </p:txBody>
                                                                                            </p:sp>
                                                                                          </p:grpSp>
                                                                                          <p:sp>
                                                                                            <p:nvSpPr>
                                                                                              <p:cNvPr id="403" name="Peru"/>
                                                                                              <p:cNvSpPr>
                                                                                                <a:spLocks/>
                                                                                              </p:cNvSpPr>
                                                                                              <p:nvPr/>
                                                                                            </p:nvSpPr>
                                                                                            <p:spPr bwMode="auto">
                                                                                              <a:xfrm>
                                                                                                <a:off x="3169054" y="3706535"/>
                                                                                                <a:ext cx="437420" cy="694977"/>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grp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34" name="Red Block"/>
                                                                                            <p:cNvSpPr/>
                                                                                            <p:nvPr/>
                                                                                          </p:nvSpPr>
                                                                                          <p:spPr>
                                                                                            <a:xfrm>
                                                                                              <a:off x="6305802" y="5910674"/>
                                                                                              <a:ext cx="2665659" cy="683122"/>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defTabSz="685772"/>
                                                                                              <a:r>
                                                                                                <a:rPr lang="en-US" sz="1500" b="1" dirty="0">
                                                                                                  <a:solidFill>
                                                                                                    <a:srgbClr val="FFFFFF"/>
                                                                                                  </a:solidFill>
                                                                                                  <a:latin typeface="Segoe UI"/>
                                                                                                </a:rPr>
                                                                                                <a:t>180+ Countries</a:t>
                                                                                              </a:r>
                                                                                            </a:p>
                                                                                            <a:p>
                                                                                              <a:pPr algn="ctr" defTabSz="685772"/>
                                                                                              <a:r>
                                                                                                <a:rPr lang="en-US" sz="1050" dirty="0">
                                                                                                  <a:solidFill>
                                                                                                    <a:srgbClr val="FFFFFF"/>
                                                                                                  </a:solidFill>
                                                                                                  <a:latin typeface="Segoe UI"/>
                                                                                                </a:rPr>
                                                                                                <a:t>Windows Phone 8.0</a:t>
                                                                                              </a:r>
                                                                                            </a:p>
                                                                                          </p:txBody>
                                                                                        </p:sp>
                                                                                      </p:grpSp>
                                                                                      <p:sp>
                                                                                        <p:nvSpPr>
                                                                                          <p:cNvPr id="405" name="Venezuela"/>
                                                                                          <p:cNvSpPr>
                                                                                            <a:spLocks/>
                                                                                          </p:cNvSpPr>
                                                                                          <p:nvPr/>
                                                                                        </p:nvSpPr>
                                                                                        <p:spPr bwMode="auto">
                                                                                          <a:xfrm>
                                                                                            <a:off x="3433328" y="3214893"/>
                                                                                            <a:ext cx="431345" cy="452190"/>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07" name="Suriname"/>
                                                                                        <p:cNvSpPr>
                                                                                          <a:spLocks/>
                                                                                        </p:cNvSpPr>
                                                                                        <p:nvPr/>
                                                                                      </p:nvSpPr>
                                                                                      <p:spPr bwMode="auto">
                                                                                        <a:xfrm>
                                                                                          <a:off x="3917449" y="3454645"/>
                                                                                          <a:ext cx="139731" cy="166916"/>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09" name="Guyana"/>
                                                                                      <p:cNvSpPr>
                                                                                        <a:spLocks/>
                                                                                      </p:cNvSpPr>
                                                                                      <p:nvPr/>
                                                                                    </p:nvSpPr>
                                                                                    <p:spPr bwMode="auto">
                                                                                      <a:xfrm>
                                                                                        <a:off x="3819109" y="3361671"/>
                                                                                        <a:ext cx="148845" cy="282240"/>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15" name="Freeform 19"/>
                                                                                    <p:cNvSpPr>
                                                                                      <a:spLocks/>
                                                                                    </p:cNvSpPr>
                                                                                    <p:nvPr/>
                                                                                  </p:nvSpPr>
                                                                                  <p:spPr bwMode="auto">
                                                                                    <a:xfrm>
                                                                                      <a:off x="4037096" y="3473141"/>
                                                                                      <a:ext cx="103279" cy="15477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17" name="Freeform 158"/>
                                                                                  <p:cNvSpPr>
                                                                                    <a:spLocks/>
                                                                                  </p:cNvSpPr>
                                                                                  <p:nvPr/>
                                                                                </p:nvSpPr>
                                                                                <p:spPr bwMode="auto">
                                                                                  <a:xfrm>
                                                                                    <a:off x="5261272" y="2639733"/>
                                                                                    <a:ext cx="370593" cy="473434"/>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19" name="Freeform 49"/>
                                                                                <p:cNvSpPr>
                                                                                  <a:spLocks/>
                                                                                </p:cNvSpPr>
                                                                                <p:nvPr/>
                                                                              </p:nvSpPr>
                                                                              <p:spPr bwMode="auto">
                                                                                <a:xfrm>
                                                                                  <a:off x="6406456" y="4370611"/>
                                                                                  <a:ext cx="306802" cy="339901"/>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20" name="Freeform 50"/>
                                                                                <p:cNvSpPr>
                                                                                  <a:spLocks/>
                                                                                </p:cNvSpPr>
                                                                                <p:nvPr/>
                                                                              </p:nvSpPr>
                                                                              <p:spPr bwMode="auto">
                                                                                <a:xfrm>
                                                                                  <a:off x="6163445" y="4352823"/>
                                                                                  <a:ext cx="422232" cy="437016"/>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22" name="Freeform 44"/>
                                                                              <p:cNvSpPr>
                                                                                <a:spLocks/>
                                                                              </p:cNvSpPr>
                                                                              <p:nvPr/>
                                                                            </p:nvSpPr>
                                                                            <p:spPr bwMode="auto">
                                                                              <a:xfrm>
                                                                                <a:off x="6063563" y="3596019"/>
                                                                                <a:ext cx="197447" cy="239752"/>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26" name="Indonesia"/>
                                                                            <p:cNvSpPr>
                                                                              <a:spLocks/>
                                                                            </p:cNvSpPr>
                                                                            <p:nvPr/>
                                                                          </p:nvSpPr>
                                                                          <p:spPr bwMode="auto">
                                                                            <a:xfrm>
                                                                              <a:off x="8825143" y="3464078"/>
                                                                              <a:ext cx="1476294" cy="625176"/>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28" name="Freeform 132"/>
                                                                          <p:cNvSpPr>
                                                                            <a:spLocks/>
                                                                          </p:cNvSpPr>
                                                                          <p:nvPr/>
                                                                        </p:nvSpPr>
                                                                        <p:spPr bwMode="auto">
                                                                          <a:xfrm>
                                                                            <a:off x="10540876" y="3850838"/>
                                                                            <a:ext cx="136694" cy="78906"/>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29" name="Freeform 195"/>
                                                                          <p:cNvSpPr>
                                                                            <a:spLocks/>
                                                                          </p:cNvSpPr>
                                                                          <p:nvPr/>
                                                                        </p:nvSpPr>
                                                                        <p:spPr bwMode="auto">
                                                                          <a:xfrm>
                                                                            <a:off x="10276978" y="3781195"/>
                                                                            <a:ext cx="306802" cy="306518"/>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31" name="Saudi Arabia"/>
                                                                        <p:cNvSpPr>
                                                                          <a:spLocks/>
                                                                        </p:cNvSpPr>
                                                                        <p:nvPr/>
                                                                      </p:nvSpPr>
                                                                      <p:spPr bwMode="auto">
                                                                        <a:xfrm>
                                                                          <a:off x="6853123" y="2461486"/>
                                                                          <a:ext cx="674356" cy="625176"/>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solidFill>
                                                                          <a:schemeClr val="accent3"/>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33" name="Yemen"/>
                                                                      <p:cNvSpPr>
                                                                        <a:spLocks/>
                                                                      </p:cNvSpPr>
                                                                      <p:nvPr/>
                                                                    </p:nvSpPr>
                                                                    <p:spPr bwMode="auto">
                                                                      <a:xfrm>
                                                                        <a:off x="7150425" y="2966066"/>
                                                                        <a:ext cx="337179" cy="230647"/>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42" name="Kazakhstan"/>
                                                                    <p:cNvSpPr>
                                                                      <a:spLocks/>
                                                                    </p:cNvSpPr>
                                                                    <p:nvPr/>
                                                                  </p:nvSpPr>
                                                                  <p:spPr bwMode="auto">
                                                                    <a:xfrm>
                                                                      <a:off x="7083469" y="1717152"/>
                                                                      <a:ext cx="1120890" cy="461295"/>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5" name="Freeform 64"/>
                                                                    <p:cNvSpPr>
                                                                      <a:spLocks/>
                                                                    </p:cNvSpPr>
                                                                    <p:nvPr/>
                                                                  </p:nvSpPr>
                                                                  <p:spPr bwMode="auto">
                                                                    <a:xfrm>
                                                                      <a:off x="8213441" y="1793391"/>
                                                                      <a:ext cx="893067" cy="321692"/>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46" name="Freeform 184"/>
                                                                  <p:cNvSpPr>
                                                                    <a:spLocks/>
                                                                  </p:cNvSpPr>
                                                                  <p:nvPr/>
                                                                </p:nvSpPr>
                                                                <p:spPr bwMode="auto">
                                                                  <a:xfrm>
                                                                    <a:off x="8672726" y="2577446"/>
                                                                    <a:ext cx="285538" cy="725325"/>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7" name="Thailand"/>
                                                                  <p:cNvSpPr>
                                                                    <a:spLocks/>
                                                                  </p:cNvSpPr>
                                                                  <p:nvPr/>
                                                                </p:nvSpPr>
                                                                <p:spPr bwMode="auto">
                                                                  <a:xfrm>
                                                                    <a:off x="8852311" y="2903249"/>
                                                                    <a:ext cx="294651" cy="546270"/>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48" name="Vietnam"/>
                                                                  <p:cNvSpPr>
                                                                    <a:spLocks/>
                                                                  </p:cNvSpPr>
                                                                  <p:nvPr/>
                                                                </p:nvSpPr>
                                                                <p:spPr bwMode="auto">
                                                                  <a:xfrm>
                                                                    <a:off x="8952724" y="2793051"/>
                                                                    <a:ext cx="321990" cy="552340"/>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49" name="Costa Rica"/>
                                                                <p:cNvSpPr>
                                                                  <a:spLocks/>
                                                                </p:cNvSpPr>
                                                                <p:nvPr/>
                                                              </p:nvSpPr>
                                                              <p:spPr bwMode="auto">
                                                                <a:xfrm>
                                                                  <a:off x="3043786" y="3275878"/>
                                                                  <a:ext cx="109355" cy="109254"/>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55" name="Ukraine"/>
                                                              <p:cNvSpPr>
                                                                <a:spLocks/>
                                                              </p:cNvSpPr>
                                                              <p:nvPr/>
                                                            </p:nvSpPr>
                                                            <p:spPr bwMode="auto">
                                                              <a:xfrm>
                                                                <a:off x="6399968" y="1788731"/>
                                                                <a:ext cx="489060" cy="260996"/>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0" name="Croatia and Slovenia"/>
                                                              <p:cNvSpPr>
                                                                <a:spLocks/>
                                                              </p:cNvSpPr>
                                                              <p:nvPr/>
                                                            </p:nvSpPr>
                                                            <p:spPr bwMode="auto">
                                                              <a:xfrm>
                                                                <a:off x="6152401" y="1969889"/>
                                                                <a:ext cx="203159" cy="148707"/>
                                                              </a:xfrm>
                                                              <a:custGeom>
                                                                <a:avLst/>
                                                                <a:gdLst/>
                                                                <a:ahLst/>
                                                                <a:cxnLst/>
                                                                <a:rect l="l" t="t" r="r" b="b"/>
                                                                <a:pathLst>
                                                                  <a:path w="203159" h="148707">
                                                                    <a:moveTo>
                                                                      <a:pt x="60753" y="0"/>
                                                                    </a:moveTo>
                                                                    <a:lnTo>
                                                                      <a:pt x="66828" y="3035"/>
                                                                    </a:lnTo>
                                                                    <a:lnTo>
                                                                      <a:pt x="72904" y="6070"/>
                                                                    </a:lnTo>
                                                                    <a:lnTo>
                                                                      <a:pt x="75941" y="3035"/>
                                                                    </a:lnTo>
                                                                    <a:lnTo>
                                                                      <a:pt x="75941" y="0"/>
                                                                    </a:lnTo>
                                                                    <a:lnTo>
                                                                      <a:pt x="82017" y="3035"/>
                                                                    </a:lnTo>
                                                                    <a:lnTo>
                                                                      <a:pt x="85054" y="3035"/>
                                                                    </a:lnTo>
                                                                    <a:lnTo>
                                                                      <a:pt x="85054" y="6070"/>
                                                                    </a:lnTo>
                                                                    <a:lnTo>
                                                                      <a:pt x="88092" y="9105"/>
                                                                    </a:lnTo>
                                                                    <a:lnTo>
                                                                      <a:pt x="88092" y="12139"/>
                                                                    </a:lnTo>
                                                                    <a:lnTo>
                                                                      <a:pt x="91129" y="15174"/>
                                                                    </a:lnTo>
                                                                    <a:lnTo>
                                                                      <a:pt x="103280" y="21244"/>
                                                                    </a:lnTo>
                                                                    <a:lnTo>
                                                                      <a:pt x="109355" y="24279"/>
                                                                    </a:lnTo>
                                                                    <a:lnTo>
                                                                      <a:pt x="118468" y="27314"/>
                                                                    </a:lnTo>
                                                                    <a:lnTo>
                                                                      <a:pt x="127581" y="30348"/>
                                                                    </a:lnTo>
                                                                    <a:lnTo>
                                                                      <a:pt x="130619" y="33383"/>
                                                                    </a:lnTo>
                                                                    <a:lnTo>
                                                                      <a:pt x="136694" y="33383"/>
                                                                    </a:lnTo>
                                                                    <a:lnTo>
                                                                      <a:pt x="142769" y="30348"/>
                                                                    </a:lnTo>
                                                                    <a:lnTo>
                                                                      <a:pt x="145807" y="24279"/>
                                                                    </a:lnTo>
                                                                    <a:lnTo>
                                                                      <a:pt x="157957" y="21244"/>
                                                                    </a:lnTo>
                                                                    <a:lnTo>
                                                                      <a:pt x="164033" y="21244"/>
                                                                    </a:lnTo>
                                                                    <a:lnTo>
                                                                      <a:pt x="167070" y="21244"/>
                                                                    </a:lnTo>
                                                                    <a:lnTo>
                                                                      <a:pt x="170108" y="24279"/>
                                                                    </a:lnTo>
                                                                    <a:lnTo>
                                                                      <a:pt x="182259" y="21244"/>
                                                                    </a:lnTo>
                                                                    <a:lnTo>
                                                                      <a:pt x="197447" y="21244"/>
                                                                    </a:lnTo>
                                                                    <a:lnTo>
                                                                      <a:pt x="200484" y="21244"/>
                                                                    </a:lnTo>
                                                                    <a:lnTo>
                                                                      <a:pt x="203159" y="26588"/>
                                                                    </a:lnTo>
                                                                    <a:lnTo>
                                                                      <a:pt x="203159" y="139422"/>
                                                                    </a:lnTo>
                                                                    <a:lnTo>
                                                                      <a:pt x="197447" y="136568"/>
                                                                    </a:lnTo>
                                                                    <a:lnTo>
                                                                      <a:pt x="188334" y="136568"/>
                                                                    </a:lnTo>
                                                                    <a:lnTo>
                                                                      <a:pt x="179221" y="139603"/>
                                                                    </a:lnTo>
                                                                    <a:lnTo>
                                                                      <a:pt x="179221" y="142638"/>
                                                                    </a:lnTo>
                                                                    <a:lnTo>
                                                                      <a:pt x="182259" y="145673"/>
                                                                    </a:lnTo>
                                                                    <a:lnTo>
                                                                      <a:pt x="179221" y="148707"/>
                                                                    </a:lnTo>
                                                                    <a:lnTo>
                                                                      <a:pt x="176183" y="145673"/>
                                                                    </a:lnTo>
                                                                    <a:lnTo>
                                                                      <a:pt x="170108" y="142638"/>
                                                                    </a:lnTo>
                                                                    <a:lnTo>
                                                                      <a:pt x="164033" y="139603"/>
                                                                    </a:lnTo>
                                                                    <a:lnTo>
                                                                      <a:pt x="157957" y="133533"/>
                                                                    </a:lnTo>
                                                                    <a:lnTo>
                                                                      <a:pt x="154920" y="133533"/>
                                                                    </a:lnTo>
                                                                    <a:lnTo>
                                                                      <a:pt x="154920" y="130498"/>
                                                                    </a:lnTo>
                                                                    <a:lnTo>
                                                                      <a:pt x="148845" y="130498"/>
                                                                    </a:lnTo>
                                                                    <a:lnTo>
                                                                      <a:pt x="136694" y="127463"/>
                                                                    </a:lnTo>
                                                                    <a:lnTo>
                                                                      <a:pt x="127581" y="124429"/>
                                                                    </a:lnTo>
                                                                    <a:lnTo>
                                                                      <a:pt x="124543" y="121394"/>
                                                                    </a:lnTo>
                                                                    <a:lnTo>
                                                                      <a:pt x="127581" y="121394"/>
                                                                    </a:lnTo>
                                                                    <a:lnTo>
                                                                      <a:pt x="124543" y="118359"/>
                                                                    </a:lnTo>
                                                                    <a:lnTo>
                                                                      <a:pt x="106318" y="106220"/>
                                                                    </a:lnTo>
                                                                    <a:lnTo>
                                                                      <a:pt x="103280" y="106220"/>
                                                                    </a:lnTo>
                                                                    <a:lnTo>
                                                                      <a:pt x="103280" y="109254"/>
                                                                    </a:lnTo>
                                                                    <a:lnTo>
                                                                      <a:pt x="100242" y="109254"/>
                                                                    </a:lnTo>
                                                                    <a:lnTo>
                                                                      <a:pt x="97205" y="106220"/>
                                                                    </a:lnTo>
                                                                    <a:lnTo>
                                                                      <a:pt x="88092" y="100150"/>
                                                                    </a:lnTo>
                                                                    <a:lnTo>
                                                                      <a:pt x="78979" y="94080"/>
                                                                    </a:lnTo>
                                                                    <a:lnTo>
                                                                      <a:pt x="60753" y="84976"/>
                                                                    </a:lnTo>
                                                                    <a:lnTo>
                                                                      <a:pt x="60753" y="81941"/>
                                                                    </a:lnTo>
                                                                    <a:lnTo>
                                                                      <a:pt x="63791" y="78906"/>
                                                                    </a:lnTo>
                                                                    <a:lnTo>
                                                                      <a:pt x="66828" y="78906"/>
                                                                    </a:lnTo>
                                                                    <a:lnTo>
                                                                      <a:pt x="60753" y="75871"/>
                                                                    </a:lnTo>
                                                                    <a:lnTo>
                                                                      <a:pt x="48602" y="69801"/>
                                                                    </a:lnTo>
                                                                    <a:lnTo>
                                                                      <a:pt x="45565" y="66767"/>
                                                                    </a:lnTo>
                                                                    <a:lnTo>
                                                                      <a:pt x="42527" y="63732"/>
                                                                    </a:lnTo>
                                                                    <a:lnTo>
                                                                      <a:pt x="42527" y="54627"/>
                                                                    </a:lnTo>
                                                                    <a:lnTo>
                                                                      <a:pt x="39490" y="51592"/>
                                                                    </a:lnTo>
                                                                    <a:lnTo>
                                                                      <a:pt x="36452" y="48558"/>
                                                                    </a:lnTo>
                                                                    <a:lnTo>
                                                                      <a:pt x="36452" y="45523"/>
                                                                    </a:lnTo>
                                                                    <a:lnTo>
                                                                      <a:pt x="33414" y="54627"/>
                                                                    </a:lnTo>
                                                                    <a:lnTo>
                                                                      <a:pt x="30377" y="60697"/>
                                                                    </a:lnTo>
                                                                    <a:lnTo>
                                                                      <a:pt x="24301" y="63732"/>
                                                                    </a:lnTo>
                                                                    <a:lnTo>
                                                                      <a:pt x="21264" y="60697"/>
                                                                    </a:lnTo>
                                                                    <a:lnTo>
                                                                      <a:pt x="15188" y="48558"/>
                                                                    </a:lnTo>
                                                                    <a:lnTo>
                                                                      <a:pt x="12151" y="45523"/>
                                                                    </a:lnTo>
                                                                    <a:lnTo>
                                                                      <a:pt x="15188" y="42488"/>
                                                                    </a:lnTo>
                                                                    <a:lnTo>
                                                                      <a:pt x="18226" y="39453"/>
                                                                    </a:lnTo>
                                                                    <a:lnTo>
                                                                      <a:pt x="21264" y="39453"/>
                                                                    </a:lnTo>
                                                                    <a:lnTo>
                                                                      <a:pt x="18226" y="36418"/>
                                                                    </a:lnTo>
                                                                    <a:lnTo>
                                                                      <a:pt x="15188" y="36418"/>
                                                                    </a:lnTo>
                                                                    <a:lnTo>
                                                                      <a:pt x="15188" y="30348"/>
                                                                    </a:lnTo>
                                                                    <a:lnTo>
                                                                      <a:pt x="9113" y="27314"/>
                                                                    </a:lnTo>
                                                                    <a:lnTo>
                                                                      <a:pt x="6076" y="24279"/>
                                                                    </a:lnTo>
                                                                    <a:lnTo>
                                                                      <a:pt x="3038" y="21244"/>
                                                                    </a:lnTo>
                                                                    <a:lnTo>
                                                                      <a:pt x="3038" y="18209"/>
                                                                    </a:lnTo>
                                                                    <a:lnTo>
                                                                      <a:pt x="0" y="15174"/>
                                                                    </a:lnTo>
                                                                    <a:lnTo>
                                                                      <a:pt x="0" y="12139"/>
                                                                    </a:lnTo>
                                                                    <a:lnTo>
                                                                      <a:pt x="21264" y="15174"/>
                                                                    </a:lnTo>
                                                                    <a:lnTo>
                                                                      <a:pt x="30377" y="12139"/>
                                                                    </a:lnTo>
                                                                    <a:lnTo>
                                                                      <a:pt x="39490" y="6070"/>
                                                                    </a:lnTo>
                                                                    <a:lnTo>
                                                                      <a:pt x="42527" y="3035"/>
                                                                    </a:lnTo>
                                                                    <a:lnTo>
                                                                      <a:pt x="45565" y="3035"/>
                                                                    </a:lnTo>
                                                                    <a:lnTo>
                                                                      <a:pt x="51640" y="6070"/>
                                                                    </a:lnTo>
                                                                    <a:lnTo>
                                                                      <a:pt x="54678" y="3035"/>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61" name="Romania"/>
                                                              <p:cNvSpPr>
                                                                <a:spLocks/>
                                                              </p:cNvSpPr>
                                                              <p:nvPr/>
                                                            </p:nvSpPr>
                                                            <p:spPr bwMode="auto">
                                                              <a:xfrm>
                                                                <a:off x="6367693" y="1918157"/>
                                                                <a:ext cx="267312" cy="151742"/>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grpSp>
                                                    <p:sp>
                                                      <p:nvSpPr>
                                                        <p:cNvPr id="464" name="Bulgaria"/>
                                                        <p:cNvSpPr>
                                                          <a:spLocks/>
                                                        </p:cNvSpPr>
                                                        <p:nvPr/>
                                                      </p:nvSpPr>
                                                      <p:spPr bwMode="auto">
                                                        <a:xfrm>
                                                          <a:off x="6426216" y="2053952"/>
                                                          <a:ext cx="182259" cy="84975"/>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grpSp>
                                            </p:grpSp>
                                            <p:sp>
                                              <p:nvSpPr>
                                                <p:cNvPr id="468" name="Iraq"/>
                                                <p:cNvSpPr>
                                                  <a:spLocks/>
                                                </p:cNvSpPr>
                                                <p:nvPr/>
                                              </p:nvSpPr>
                                              <p:spPr bwMode="auto">
                                                <a:xfrm>
                                                  <a:off x="6944225" y="2276408"/>
                                                  <a:ext cx="331103" cy="282240"/>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71" name="Qatar"/>
                                                <p:cNvSpPr>
                                                  <a:spLocks/>
                                                </p:cNvSpPr>
                                                <p:nvPr/>
                                              </p:nvSpPr>
                                              <p:spPr bwMode="auto">
                                                <a:xfrm>
                                                  <a:off x="7353882" y="2684015"/>
                                                  <a:ext cx="36452" cy="48557"/>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73" name="Djibouti"/>
                                              <p:cNvSpPr/>
                                              <p:nvPr/>
                                            </p:nvSpPr>
                                            <p:spPr bwMode="auto">
                                              <a:xfrm>
                                                <a:off x="7128361" y="3187870"/>
                                                <a:ext cx="54677" cy="67086"/>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solidFill>
                                                <a:schemeClr val="accent3"/>
                                              </a:solidFill>
                                              <a:ln w="6350">
                                                <a:solidFill>
                                                  <a:srgbClr val="FFFFFF"/>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a:ea typeface="Segoe UI" pitchFamily="34" charset="0"/>
                                                  <a:cs typeface="Segoe UI" pitchFamily="34" charset="0"/>
                                                </a:endParaRPr>
                                              </a:p>
                                            </p:txBody>
                                          </p:sp>
                                        </p:grpSp>
                                      </p:grpSp>
                                      <p:sp>
                                        <p:nvSpPr>
                                          <p:cNvPr id="474" name="Tajikistan"/>
                                          <p:cNvSpPr>
                                            <a:spLocks/>
                                          </p:cNvSpPr>
                                          <p:nvPr/>
                                        </p:nvSpPr>
                                        <p:spPr bwMode="auto">
                                          <a:xfrm>
                                            <a:off x="7757795" y="2171586"/>
                                            <a:ext cx="227824" cy="112289"/>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solidFill>
                                            <a:schemeClr val="accent3"/>
                                          </a:soli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en-US" sz="900" dirty="0">
                                              <a:solidFill>
                                                <a:srgbClr val="363535">
                                                  <a:alpha val="99000"/>
                                                </a:srgbClr>
                                              </a:solidFill>
                                              <a:latin typeface="Segoe UI"/>
                                            </a:endParaRPr>
                                          </a:p>
                                        </p:txBody>
                                      </p:sp>
                                    </p:grpSp>
                                    <p:sp>
                                      <p:nvSpPr>
                                        <p:cNvPr id="475" name="Freeform 169"/>
                                        <p:cNvSpPr>
                                          <a:spLocks/>
                                        </p:cNvSpPr>
                                        <p:nvPr/>
                                      </p:nvSpPr>
                                      <p:spPr bwMode="auto">
                                        <a:xfrm>
                                          <a:off x="7800322" y="2089749"/>
                                          <a:ext cx="291614" cy="124428"/>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grpSp>
                              </p:grpSp>
                            </p:grpSp>
                          </p:grpSp>
                        </p:grpSp>
                      </p:grpSp>
                      <p:sp>
                        <p:nvSpPr>
                          <p:cNvPr id="489" name="Freeform 164"/>
                          <p:cNvSpPr>
                            <a:spLocks/>
                          </p:cNvSpPr>
                          <p:nvPr/>
                        </p:nvSpPr>
                        <p:spPr bwMode="auto">
                          <a:xfrm>
                            <a:off x="6055609" y="2427405"/>
                            <a:ext cx="504248" cy="488608"/>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91" name="Lesotho"/>
                        <p:cNvSpPr>
                          <a:spLocks/>
                        </p:cNvSpPr>
                        <p:nvPr/>
                      </p:nvSpPr>
                      <p:spPr bwMode="auto">
                        <a:xfrm>
                          <a:off x="6611752" y="4749184"/>
                          <a:ext cx="72903" cy="72836"/>
                        </a:xfrm>
                        <a:custGeom>
                          <a:avLst/>
                          <a:gdLst/>
                          <a:ahLst/>
                          <a:cxnLst>
                            <a:cxn ang="0">
                              <a:pos x="38" y="2"/>
                            </a:cxn>
                            <a:cxn ang="0">
                              <a:pos x="38" y="2"/>
                            </a:cxn>
                            <a:cxn ang="0">
                              <a:pos x="26" y="0"/>
                            </a:cxn>
                            <a:cxn ang="0">
                              <a:pos x="20" y="2"/>
                            </a:cxn>
                            <a:cxn ang="0">
                              <a:pos x="14" y="8"/>
                            </a:cxn>
                            <a:cxn ang="0">
                              <a:pos x="10" y="14"/>
                            </a:cxn>
                            <a:cxn ang="0">
                              <a:pos x="10" y="14"/>
                            </a:cxn>
                            <a:cxn ang="0">
                              <a:pos x="0" y="26"/>
                            </a:cxn>
                            <a:cxn ang="0">
                              <a:pos x="0" y="30"/>
                            </a:cxn>
                            <a:cxn ang="0">
                              <a:pos x="4" y="38"/>
                            </a:cxn>
                            <a:cxn ang="0">
                              <a:pos x="4" y="38"/>
                            </a:cxn>
                            <a:cxn ang="0">
                              <a:pos x="10" y="46"/>
                            </a:cxn>
                            <a:cxn ang="0">
                              <a:pos x="16" y="48"/>
                            </a:cxn>
                            <a:cxn ang="0">
                              <a:pos x="20" y="48"/>
                            </a:cxn>
                            <a:cxn ang="0">
                              <a:pos x="24" y="44"/>
                            </a:cxn>
                            <a:cxn ang="0">
                              <a:pos x="24" y="44"/>
                            </a:cxn>
                            <a:cxn ang="0">
                              <a:pos x="28" y="38"/>
                            </a:cxn>
                            <a:cxn ang="0">
                              <a:pos x="32" y="36"/>
                            </a:cxn>
                            <a:cxn ang="0">
                              <a:pos x="38" y="34"/>
                            </a:cxn>
                            <a:cxn ang="0">
                              <a:pos x="44" y="28"/>
                            </a:cxn>
                            <a:cxn ang="0">
                              <a:pos x="44" y="28"/>
                            </a:cxn>
                            <a:cxn ang="0">
                              <a:pos x="48" y="22"/>
                            </a:cxn>
                            <a:cxn ang="0">
                              <a:pos x="48" y="18"/>
                            </a:cxn>
                            <a:cxn ang="0">
                              <a:pos x="48" y="14"/>
                            </a:cxn>
                            <a:cxn ang="0">
                              <a:pos x="48" y="14"/>
                            </a:cxn>
                            <a:cxn ang="0">
                              <a:pos x="46" y="6"/>
                            </a:cxn>
                            <a:cxn ang="0">
                              <a:pos x="42" y="4"/>
                            </a:cxn>
                            <a:cxn ang="0">
                              <a:pos x="38" y="2"/>
                            </a:cxn>
                            <a:cxn ang="0">
                              <a:pos x="38" y="2"/>
                            </a:cxn>
                          </a:cxnLst>
                          <a:rect l="0" t="0" r="r" b="b"/>
                          <a:pathLst>
                            <a:path w="48" h="48">
                              <a:moveTo>
                                <a:pt x="38" y="2"/>
                              </a:moveTo>
                              <a:lnTo>
                                <a:pt x="38" y="2"/>
                              </a:lnTo>
                              <a:lnTo>
                                <a:pt x="26" y="0"/>
                              </a:lnTo>
                              <a:lnTo>
                                <a:pt x="20" y="2"/>
                              </a:lnTo>
                              <a:lnTo>
                                <a:pt x="14" y="8"/>
                              </a:lnTo>
                              <a:lnTo>
                                <a:pt x="10" y="14"/>
                              </a:lnTo>
                              <a:lnTo>
                                <a:pt x="10" y="14"/>
                              </a:lnTo>
                              <a:lnTo>
                                <a:pt x="0" y="26"/>
                              </a:lnTo>
                              <a:lnTo>
                                <a:pt x="0" y="30"/>
                              </a:lnTo>
                              <a:lnTo>
                                <a:pt x="4" y="38"/>
                              </a:lnTo>
                              <a:lnTo>
                                <a:pt x="4" y="38"/>
                              </a:lnTo>
                              <a:lnTo>
                                <a:pt x="10" y="46"/>
                              </a:lnTo>
                              <a:lnTo>
                                <a:pt x="16" y="48"/>
                              </a:lnTo>
                              <a:lnTo>
                                <a:pt x="20" y="48"/>
                              </a:lnTo>
                              <a:lnTo>
                                <a:pt x="24" y="44"/>
                              </a:lnTo>
                              <a:lnTo>
                                <a:pt x="24" y="44"/>
                              </a:lnTo>
                              <a:lnTo>
                                <a:pt x="28" y="38"/>
                              </a:lnTo>
                              <a:lnTo>
                                <a:pt x="32" y="36"/>
                              </a:lnTo>
                              <a:lnTo>
                                <a:pt x="38" y="34"/>
                              </a:lnTo>
                              <a:lnTo>
                                <a:pt x="44" y="28"/>
                              </a:lnTo>
                              <a:lnTo>
                                <a:pt x="44" y="28"/>
                              </a:lnTo>
                              <a:lnTo>
                                <a:pt x="48" y="22"/>
                              </a:lnTo>
                              <a:lnTo>
                                <a:pt x="48" y="18"/>
                              </a:lnTo>
                              <a:lnTo>
                                <a:pt x="48" y="14"/>
                              </a:lnTo>
                              <a:lnTo>
                                <a:pt x="48" y="14"/>
                              </a:lnTo>
                              <a:lnTo>
                                <a:pt x="46" y="6"/>
                              </a:lnTo>
                              <a:lnTo>
                                <a:pt x="42" y="4"/>
                              </a:lnTo>
                              <a:lnTo>
                                <a:pt x="38" y="2"/>
                              </a:lnTo>
                              <a:lnTo>
                                <a:pt x="38" y="2"/>
                              </a:lnTo>
                              <a:close/>
                            </a:path>
                          </a:pathLst>
                        </a:custGeom>
                        <a:solidFill>
                          <a:schemeClr val="accent3"/>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93" name="Iceland"/>
                      <p:cNvSpPr>
                        <a:spLocks/>
                      </p:cNvSpPr>
                      <p:nvPr/>
                    </p:nvSpPr>
                    <p:spPr bwMode="auto">
                      <a:xfrm>
                        <a:off x="5200099" y="1447800"/>
                        <a:ext cx="243012" cy="75871"/>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83" name="Malaysia"/>
                    <p:cNvSpPr>
                      <a:spLocks/>
                    </p:cNvSpPr>
                    <p:nvPr/>
                  </p:nvSpPr>
                  <p:spPr bwMode="auto">
                    <a:xfrm>
                      <a:off x="8977858" y="3404324"/>
                      <a:ext cx="619822" cy="242787"/>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sp>
                  <p:nvSpPr>
                    <p:cNvPr id="484" name="Philippines"/>
                    <p:cNvSpPr>
                      <a:spLocks/>
                    </p:cNvSpPr>
                    <p:nvPr/>
                  </p:nvSpPr>
                  <p:spPr bwMode="auto">
                    <a:xfrm>
                      <a:off x="9525028" y="2952909"/>
                      <a:ext cx="309838" cy="515921"/>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85" name="Freeform 154"/>
                  <p:cNvSpPr>
                    <a:spLocks/>
                  </p:cNvSpPr>
                  <p:nvPr/>
                </p:nvSpPr>
                <p:spPr bwMode="auto">
                  <a:xfrm>
                    <a:off x="9432700" y="3463112"/>
                    <a:ext cx="45565" cy="42488"/>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88" name="belize"/>
                <p:cNvSpPr>
                  <a:spLocks/>
                </p:cNvSpPr>
                <p:nvPr/>
              </p:nvSpPr>
              <p:spPr bwMode="auto">
                <a:xfrm>
                  <a:off x="2956852" y="2988222"/>
                  <a:ext cx="51640" cy="88010"/>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94" name="Freeform 43"/>
              <p:cNvSpPr>
                <a:spLocks/>
              </p:cNvSpPr>
              <p:nvPr/>
            </p:nvSpPr>
            <p:spPr bwMode="auto">
              <a:xfrm>
                <a:off x="6082076" y="3600751"/>
                <a:ext cx="69866" cy="45523"/>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solidFill>
                <a:schemeClr val="accent3">
                  <a:alpha val="99000"/>
                </a:schemeClr>
              </a:solidFill>
              <a:ln w="6350">
                <a:solidFill>
                  <a:schemeClr val="tx1"/>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
          <p:nvSpPr>
            <p:cNvPr id="498" name="Lesotho"/>
            <p:cNvSpPr>
              <a:spLocks/>
            </p:cNvSpPr>
            <p:nvPr/>
          </p:nvSpPr>
          <p:spPr bwMode="auto">
            <a:xfrm>
              <a:off x="6613740" y="4751172"/>
              <a:ext cx="72903" cy="72836"/>
            </a:xfrm>
            <a:custGeom>
              <a:avLst/>
              <a:gdLst/>
              <a:ahLst/>
              <a:cxnLst>
                <a:cxn ang="0">
                  <a:pos x="38" y="2"/>
                </a:cxn>
                <a:cxn ang="0">
                  <a:pos x="38" y="2"/>
                </a:cxn>
                <a:cxn ang="0">
                  <a:pos x="26" y="0"/>
                </a:cxn>
                <a:cxn ang="0">
                  <a:pos x="20" y="2"/>
                </a:cxn>
                <a:cxn ang="0">
                  <a:pos x="14" y="8"/>
                </a:cxn>
                <a:cxn ang="0">
                  <a:pos x="10" y="14"/>
                </a:cxn>
                <a:cxn ang="0">
                  <a:pos x="10" y="14"/>
                </a:cxn>
                <a:cxn ang="0">
                  <a:pos x="0" y="26"/>
                </a:cxn>
                <a:cxn ang="0">
                  <a:pos x="0" y="30"/>
                </a:cxn>
                <a:cxn ang="0">
                  <a:pos x="4" y="38"/>
                </a:cxn>
                <a:cxn ang="0">
                  <a:pos x="4" y="38"/>
                </a:cxn>
                <a:cxn ang="0">
                  <a:pos x="10" y="46"/>
                </a:cxn>
                <a:cxn ang="0">
                  <a:pos x="16" y="48"/>
                </a:cxn>
                <a:cxn ang="0">
                  <a:pos x="20" y="48"/>
                </a:cxn>
                <a:cxn ang="0">
                  <a:pos x="24" y="44"/>
                </a:cxn>
                <a:cxn ang="0">
                  <a:pos x="24" y="44"/>
                </a:cxn>
                <a:cxn ang="0">
                  <a:pos x="28" y="38"/>
                </a:cxn>
                <a:cxn ang="0">
                  <a:pos x="32" y="36"/>
                </a:cxn>
                <a:cxn ang="0">
                  <a:pos x="38" y="34"/>
                </a:cxn>
                <a:cxn ang="0">
                  <a:pos x="44" y="28"/>
                </a:cxn>
                <a:cxn ang="0">
                  <a:pos x="44" y="28"/>
                </a:cxn>
                <a:cxn ang="0">
                  <a:pos x="48" y="22"/>
                </a:cxn>
                <a:cxn ang="0">
                  <a:pos x="48" y="18"/>
                </a:cxn>
                <a:cxn ang="0">
                  <a:pos x="48" y="14"/>
                </a:cxn>
                <a:cxn ang="0">
                  <a:pos x="48" y="14"/>
                </a:cxn>
                <a:cxn ang="0">
                  <a:pos x="46" y="6"/>
                </a:cxn>
                <a:cxn ang="0">
                  <a:pos x="42" y="4"/>
                </a:cxn>
                <a:cxn ang="0">
                  <a:pos x="38" y="2"/>
                </a:cxn>
                <a:cxn ang="0">
                  <a:pos x="38" y="2"/>
                </a:cxn>
              </a:cxnLst>
              <a:rect l="0" t="0" r="r" b="b"/>
              <a:pathLst>
                <a:path w="48" h="48">
                  <a:moveTo>
                    <a:pt x="38" y="2"/>
                  </a:moveTo>
                  <a:lnTo>
                    <a:pt x="38" y="2"/>
                  </a:lnTo>
                  <a:lnTo>
                    <a:pt x="26" y="0"/>
                  </a:lnTo>
                  <a:lnTo>
                    <a:pt x="20" y="2"/>
                  </a:lnTo>
                  <a:lnTo>
                    <a:pt x="14" y="8"/>
                  </a:lnTo>
                  <a:lnTo>
                    <a:pt x="10" y="14"/>
                  </a:lnTo>
                  <a:lnTo>
                    <a:pt x="10" y="14"/>
                  </a:lnTo>
                  <a:lnTo>
                    <a:pt x="0" y="26"/>
                  </a:lnTo>
                  <a:lnTo>
                    <a:pt x="0" y="30"/>
                  </a:lnTo>
                  <a:lnTo>
                    <a:pt x="4" y="38"/>
                  </a:lnTo>
                  <a:lnTo>
                    <a:pt x="4" y="38"/>
                  </a:lnTo>
                  <a:lnTo>
                    <a:pt x="10" y="46"/>
                  </a:lnTo>
                  <a:lnTo>
                    <a:pt x="16" y="48"/>
                  </a:lnTo>
                  <a:lnTo>
                    <a:pt x="20" y="48"/>
                  </a:lnTo>
                  <a:lnTo>
                    <a:pt x="24" y="44"/>
                  </a:lnTo>
                  <a:lnTo>
                    <a:pt x="24" y="44"/>
                  </a:lnTo>
                  <a:lnTo>
                    <a:pt x="28" y="38"/>
                  </a:lnTo>
                  <a:lnTo>
                    <a:pt x="32" y="36"/>
                  </a:lnTo>
                  <a:lnTo>
                    <a:pt x="38" y="34"/>
                  </a:lnTo>
                  <a:lnTo>
                    <a:pt x="44" y="28"/>
                  </a:lnTo>
                  <a:lnTo>
                    <a:pt x="44" y="28"/>
                  </a:lnTo>
                  <a:lnTo>
                    <a:pt x="48" y="22"/>
                  </a:lnTo>
                  <a:lnTo>
                    <a:pt x="48" y="18"/>
                  </a:lnTo>
                  <a:lnTo>
                    <a:pt x="48" y="14"/>
                  </a:lnTo>
                  <a:lnTo>
                    <a:pt x="48" y="14"/>
                  </a:lnTo>
                  <a:lnTo>
                    <a:pt x="46" y="6"/>
                  </a:lnTo>
                  <a:lnTo>
                    <a:pt x="42" y="4"/>
                  </a:lnTo>
                  <a:lnTo>
                    <a:pt x="38" y="2"/>
                  </a:lnTo>
                  <a:lnTo>
                    <a:pt x="38" y="2"/>
                  </a:lnTo>
                  <a:close/>
                </a:path>
              </a:pathLst>
            </a:custGeom>
            <a:solidFill>
              <a:schemeClr val="accent3"/>
            </a:solidFill>
            <a:ln w="6350">
              <a:solidFill>
                <a:srgbClr val="FFFFFF"/>
              </a:solidFill>
              <a:round/>
              <a:headEnd/>
              <a:tailEnd/>
            </a:ln>
          </p:spPr>
          <p:txBody>
            <a:bodyPr vert="horz" wrap="square" lIns="68580" tIns="34290" rIns="68580" bIns="34290" numCol="1" anchor="t" anchorCtr="0" compatLnSpc="1">
              <a:prstTxWarp prst="textNoShape">
                <a:avLst/>
              </a:prstTxWarp>
            </a:bodyPr>
            <a:lstStyle/>
            <a:p>
              <a:pPr defTabSz="685772"/>
              <a:endParaRPr lang="en-US" sz="1350" dirty="0">
                <a:solidFill>
                  <a:srgbClr val="FFFFFF"/>
                </a:solidFill>
                <a:latin typeface="Segoe UI"/>
              </a:endParaRPr>
            </a:p>
          </p:txBody>
        </p:sp>
      </p:grpSp>
    </p:spTree>
    <p:extLst>
      <p:ext uri="{BB962C8B-B14F-4D97-AF65-F5344CB8AC3E}">
        <p14:creationId xmlns:p14="http://schemas.microsoft.com/office/powerpoint/2010/main" val="391573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4"/>
                                        </p:tgtEl>
                                        <p:attrNameLst>
                                          <p:attrName>style.visibility</p:attrName>
                                        </p:attrNameLst>
                                      </p:cBhvr>
                                      <p:to>
                                        <p:strVal val="visible"/>
                                      </p:to>
                                    </p:set>
                                    <p:animEffect transition="in" filter="fade">
                                      <p:cBhvr>
                                        <p:cTn id="7" dur="500"/>
                                        <p:tgtEl>
                                          <p:spTgt spid="9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5"/>
                                        </p:tgtEl>
                                        <p:attrNameLst>
                                          <p:attrName>style.visibility</p:attrName>
                                        </p:attrNameLst>
                                      </p:cBhvr>
                                      <p:to>
                                        <p:strVal val="visible"/>
                                      </p:to>
                                    </p:set>
                                    <p:animEffect transition="in" filter="fade">
                                      <p:cBhvr>
                                        <p:cTn id="12" dur="500"/>
                                        <p:tgtEl>
                                          <p:spTgt spid="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a:xfrm>
            <a:off x="390525" y="171450"/>
            <a:ext cx="6516516" cy="581698"/>
          </a:xfrm>
        </p:spPr>
        <p:txBody>
          <a:bodyPr/>
          <a:lstStyle/>
          <a:p>
            <a:r>
              <a:rPr lang="en-US" sz="2400" b="1" spc="0" dirty="0">
                <a:solidFill>
                  <a:schemeClr val="accent1"/>
                </a:solidFill>
                <a:ea typeface="+mj-ea"/>
                <a:cs typeface="+mj-cs"/>
              </a:rPr>
              <a:t>Languages: </a:t>
            </a:r>
            <a:r>
              <a:rPr lang="en-US" sz="2400" spc="0" dirty="0">
                <a:solidFill>
                  <a:schemeClr val="accent1"/>
                </a:solidFill>
                <a:ea typeface="+mj-ea"/>
                <a:cs typeface="+mj-cs"/>
              </a:rPr>
              <a:t>50 languages</a:t>
            </a:r>
            <a:r>
              <a:rPr lang="en-US" dirty="0" smtClean="0"/>
              <a:t/>
            </a:r>
            <a:br>
              <a:rPr lang="en-US" dirty="0" smtClean="0"/>
            </a:br>
            <a:r>
              <a:rPr lang="en-US" sz="1800" dirty="0"/>
              <a:t>26 New</a:t>
            </a:r>
          </a:p>
        </p:txBody>
      </p:sp>
      <p:grpSp>
        <p:nvGrpSpPr>
          <p:cNvPr id="9" name="Group 8"/>
          <p:cNvGrpSpPr/>
          <p:nvPr/>
        </p:nvGrpSpPr>
        <p:grpSpPr>
          <a:xfrm>
            <a:off x="1338299" y="1795434"/>
            <a:ext cx="3228291" cy="2863397"/>
            <a:chOff x="1782810" y="2393912"/>
            <a:chExt cx="4304388" cy="3817862"/>
          </a:xfrm>
        </p:grpSpPr>
        <p:sp>
          <p:nvSpPr>
            <p:cNvPr id="326" name="Blue Block"/>
            <p:cNvSpPr/>
            <p:nvPr/>
          </p:nvSpPr>
          <p:spPr>
            <a:xfrm>
              <a:off x="1782810" y="2393912"/>
              <a:ext cx="4304388" cy="881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nchorCtr="0"/>
            <a:lstStyle/>
            <a:p>
              <a:pPr defTabSz="685772"/>
              <a:r>
                <a:rPr lang="en-US" b="1" dirty="0">
                  <a:solidFill>
                    <a:srgbClr val="FFFFFF"/>
                  </a:solidFill>
                  <a:latin typeface="Segoe UI"/>
                </a:rPr>
                <a:t>  Windows Phone 7.5</a:t>
              </a:r>
              <a:endParaRPr lang="en-US" sz="1350" b="1" dirty="0">
                <a:solidFill>
                  <a:srgbClr val="FFFFFF"/>
                </a:solidFill>
                <a:latin typeface="Segoe UI"/>
              </a:endParaRPr>
            </a:p>
            <a:p>
              <a:pPr defTabSz="685772"/>
              <a:r>
                <a:rPr lang="en-US" sz="1200" dirty="0">
                  <a:solidFill>
                    <a:srgbClr val="FFFFFF"/>
                  </a:solidFill>
                  <a:latin typeface="Segoe UI"/>
                </a:rPr>
                <a:t>   24 Languages</a:t>
              </a:r>
            </a:p>
          </p:txBody>
        </p:sp>
        <p:sp>
          <p:nvSpPr>
            <p:cNvPr id="328" name="Rectangle 327"/>
            <p:cNvSpPr/>
            <p:nvPr/>
          </p:nvSpPr>
          <p:spPr bwMode="auto">
            <a:xfrm>
              <a:off x="1782810" y="3400428"/>
              <a:ext cx="2041227" cy="2811346"/>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02870" tIns="34289" rIns="68577" bIns="34289" numCol="1" rtlCol="0" anchor="t" anchorCtr="0" compatLnSpc="1">
              <a:prstTxWarp prst="textNoShape">
                <a:avLst/>
              </a:prstTxWarp>
            </a:bodyPr>
            <a:lstStyle/>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Chinese Simplified</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Chinese Traditional</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Czech</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Danish</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Dutch</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English (US)</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Finnish</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French</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German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Greek</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Hungarian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Indonesian</a:t>
              </a:r>
            </a:p>
          </p:txBody>
        </p:sp>
        <p:sp>
          <p:nvSpPr>
            <p:cNvPr id="1098" name="Rectangle 1097"/>
            <p:cNvSpPr/>
            <p:nvPr/>
          </p:nvSpPr>
          <p:spPr bwMode="auto">
            <a:xfrm>
              <a:off x="4045971" y="3398953"/>
              <a:ext cx="2041227" cy="2811346"/>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02870" tIns="34289" rIns="68577" bIns="34289" numCol="1" rtlCol="0" anchor="t" anchorCtr="0" compatLnSpc="1">
              <a:prstTxWarp prst="textNoShape">
                <a:avLst/>
              </a:prstTxWarp>
            </a:bodyPr>
            <a:lstStyle/>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Italian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Japanese</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Korean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Latvian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Lithuanian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Malay</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Polish</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Portuguese (Portugal)</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Portuguese (Brazil)</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Russian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Spanish (Spain)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Swedish</a:t>
              </a:r>
            </a:p>
          </p:txBody>
        </p:sp>
      </p:grpSp>
      <p:grpSp>
        <p:nvGrpSpPr>
          <p:cNvPr id="10" name="Group 9"/>
          <p:cNvGrpSpPr/>
          <p:nvPr/>
        </p:nvGrpSpPr>
        <p:grpSpPr>
          <a:xfrm>
            <a:off x="1338298" y="1053410"/>
            <a:ext cx="6582019" cy="3604314"/>
            <a:chOff x="1782809" y="1404547"/>
            <a:chExt cx="8776025" cy="4805752"/>
          </a:xfrm>
        </p:grpSpPr>
        <p:sp>
          <p:nvSpPr>
            <p:cNvPr id="307" name="Red Block"/>
            <p:cNvSpPr/>
            <p:nvPr/>
          </p:nvSpPr>
          <p:spPr>
            <a:xfrm>
              <a:off x="1782809" y="1404547"/>
              <a:ext cx="8776025" cy="8759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nchorCtr="0"/>
            <a:lstStyle/>
            <a:p>
              <a:pPr defTabSz="685772"/>
              <a:r>
                <a:rPr lang="en-US" b="1" dirty="0">
                  <a:solidFill>
                    <a:srgbClr val="FFFFFF"/>
                  </a:solidFill>
                  <a:latin typeface="Segoe UI"/>
                </a:rPr>
                <a:t>  Windows Phone 8</a:t>
              </a:r>
              <a:endParaRPr lang="en-US" sz="1500" b="1" dirty="0">
                <a:solidFill>
                  <a:srgbClr val="FFFFFF"/>
                </a:solidFill>
                <a:latin typeface="Segoe UI"/>
              </a:endParaRPr>
            </a:p>
            <a:p>
              <a:pPr defTabSz="685772"/>
              <a:r>
                <a:rPr lang="en-US" sz="1350" dirty="0">
                  <a:solidFill>
                    <a:srgbClr val="FFFFFF"/>
                  </a:solidFill>
                  <a:latin typeface="Segoe UI"/>
                </a:rPr>
                <a:t>  50 Languages</a:t>
              </a:r>
            </a:p>
          </p:txBody>
        </p:sp>
        <p:sp>
          <p:nvSpPr>
            <p:cNvPr id="329" name="Rectangle 328"/>
            <p:cNvSpPr/>
            <p:nvPr/>
          </p:nvSpPr>
          <p:spPr bwMode="auto">
            <a:xfrm>
              <a:off x="6287223" y="2393912"/>
              <a:ext cx="2041227" cy="381638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02870" tIns="34289" rIns="68577" bIns="34289" numCol="1" rtlCol="0" anchor="t" anchorCtr="0" compatLnSpc="1">
              <a:prstTxWarp prst="textNoShape">
                <a:avLst/>
              </a:prstTxWarp>
            </a:bodyPr>
            <a:lstStyle/>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Albanian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Arabic</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Azerbaijani (Latin)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Belarusian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Bulgarian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Catalan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Croatian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English (UK)</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Estonian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Filipino</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Hebrew</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Hindi</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Kazakh</a:t>
              </a:r>
            </a:p>
            <a:p>
              <a:pPr defTabSz="685772">
                <a:lnSpc>
                  <a:spcPct val="90000"/>
                </a:lnSpc>
                <a:spcBef>
                  <a:spcPts val="225"/>
                </a:spcBef>
                <a:buSzPct val="90000"/>
              </a:pPr>
              <a:endParaRPr lang="en-US" sz="1050" dirty="0">
                <a:gradFill>
                  <a:gsLst>
                    <a:gs pos="0">
                      <a:srgbClr val="FFFFFF"/>
                    </a:gs>
                    <a:gs pos="86000">
                      <a:srgbClr val="FFFFFF"/>
                    </a:gs>
                  </a:gsLst>
                  <a:lin ang="5400000" scaled="0"/>
                </a:gradFill>
                <a:latin typeface="Segoe UI"/>
              </a:endParaRPr>
            </a:p>
          </p:txBody>
        </p:sp>
        <p:sp>
          <p:nvSpPr>
            <p:cNvPr id="1099" name="Rectangle 1098"/>
            <p:cNvSpPr/>
            <p:nvPr/>
          </p:nvSpPr>
          <p:spPr bwMode="auto">
            <a:xfrm>
              <a:off x="8517607" y="2392437"/>
              <a:ext cx="2041227" cy="381638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02870" tIns="34289" rIns="68577" bIns="34289" numCol="1" rtlCol="0" anchor="t" anchorCtr="0" compatLnSpc="1">
              <a:prstTxWarp prst="textNoShape">
                <a:avLst/>
              </a:prstTxWarp>
            </a:bodyPr>
            <a:lstStyle/>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Macedonian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Norwegian (Bokmål)</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Persian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Romanian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Serbian (Latin)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Slovak</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Slovenian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Spanish (Mexico)</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Thai</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Turkish</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Ukrainian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Uzbek (Latin)</a:t>
              </a:r>
            </a:p>
            <a:p>
              <a:pPr defTabSz="685772">
                <a:lnSpc>
                  <a:spcPct val="90000"/>
                </a:lnSpc>
                <a:spcBef>
                  <a:spcPts val="225"/>
                </a:spcBef>
                <a:buSzPct val="90000"/>
              </a:pPr>
              <a:r>
                <a:rPr lang="en-US" sz="1050" dirty="0">
                  <a:gradFill>
                    <a:gsLst>
                      <a:gs pos="0">
                        <a:srgbClr val="FFFFFF"/>
                      </a:gs>
                      <a:gs pos="86000">
                        <a:srgbClr val="FFFFFF"/>
                      </a:gs>
                    </a:gsLst>
                    <a:lin ang="5400000" scaled="0"/>
                  </a:gradFill>
                  <a:latin typeface="Segoe UI"/>
                </a:rPr>
                <a:t>Vietnamese</a:t>
              </a:r>
            </a:p>
          </p:txBody>
        </p:sp>
      </p:grpSp>
      <p:sp>
        <p:nvSpPr>
          <p:cNvPr id="16" name="TextBox 15"/>
          <p:cNvSpPr txBox="1"/>
          <p:nvPr/>
        </p:nvSpPr>
        <p:spPr>
          <a:xfrm>
            <a:off x="8833119" y="49302"/>
            <a:ext cx="261931" cy="242374"/>
          </a:xfrm>
          <a:prstGeom prst="rect">
            <a:avLst/>
          </a:prstGeom>
          <a:noFill/>
        </p:spPr>
        <p:txBody>
          <a:bodyPr wrap="none" lIns="68580" tIns="68580" rIns="68580" bIns="68580" rtlCol="0">
            <a:spAutoFit/>
          </a:bodyPr>
          <a:lstStyle/>
          <a:p>
            <a:pPr algn="r" defTabSz="685772">
              <a:lnSpc>
                <a:spcPct val="90000"/>
              </a:lnSpc>
              <a:spcBef>
                <a:spcPct val="20000"/>
              </a:spcBef>
              <a:buSzPct val="90000"/>
            </a:pPr>
            <a:r>
              <a:rPr lang="en-US" sz="750" dirty="0">
                <a:solidFill>
                  <a:srgbClr val="FFFFFF">
                    <a:alpha val="99000"/>
                  </a:srgbClr>
                </a:solidFill>
                <a:latin typeface="Segoe UI"/>
              </a:rPr>
              <a:t>8.0</a:t>
            </a:r>
          </a:p>
        </p:txBody>
      </p:sp>
    </p:spTree>
    <p:extLst>
      <p:ext uri="{BB962C8B-B14F-4D97-AF65-F5344CB8AC3E}">
        <p14:creationId xmlns:p14="http://schemas.microsoft.com/office/powerpoint/2010/main" val="340017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ndows Phone blu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WindowsPhone">
      <a:fillStyleLst>
        <a:solidFill>
          <a:schemeClr val="phClr"/>
        </a:solidFill>
        <a:solidFill>
          <a:schemeClr val="phClr">
            <a:tint val="0"/>
          </a:schemeClr>
        </a:solidFill>
        <a:solidFill>
          <a:schemeClr val="phClr"/>
        </a:solid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tint val="90000"/>
          </a:schemeClr>
        </a:solidFill>
        <a:solidFill>
          <a:schemeClr val="phClr">
            <a:tint val="90000"/>
          </a:schemeClr>
        </a:solidFill>
        <a:solidFill>
          <a:schemeClr val="phClr">
            <a:tint val="90000"/>
          </a:schemeClr>
        </a:solidFill>
      </a:bgFillStyleLst>
    </a:fmtScheme>
  </a:themeElements>
  <a:objectDefaults>
    <a:spDef>
      <a:spPr>
        <a:solidFill>
          <a:schemeClr val="bg2"/>
        </a:solidFill>
        <a:ln>
          <a:noFill/>
        </a:ln>
      </a:spPr>
      <a:bodyPr lIns="137160" tIns="91440" rIns="137160" bIns="91440" rtlCol="0" anchor="t" anchorCtr="0"/>
      <a:lstStyle>
        <a:defPP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600" dirty="0" err="1" smtClean="0"/>
        </a:defPPr>
      </a:lstStyle>
    </a:txDef>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2.xml><?xml version="1.0" encoding="utf-8"?>
<a:theme xmlns:a="http://schemas.openxmlformats.org/drawingml/2006/main" name="TechEd_2012_Template_16x9 (4)">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3.xml><?xml version="1.0" encoding="utf-8"?>
<a:theme xmlns:a="http://schemas.openxmlformats.org/drawingml/2006/main" name="1_TechEd_2012_Template_16x9 (4)">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4.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5.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Annotation.AnimatedRectangleCallout" Revision="1" Stencil="System.Storyboarding.Annotation" StencilVersion="0.1"/>
</Control>
</file>

<file path=customXml/itemProps1.xml><?xml version="1.0" encoding="utf-8"?>
<ds:datastoreItem xmlns:ds="http://schemas.openxmlformats.org/officeDocument/2006/customXml" ds:itemID="{3F13415C-F49E-4EDB-BB49-9A61A2A958F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3845</TotalTime>
  <Words>1583</Words>
  <Application>Microsoft Macintosh PowerPoint</Application>
  <PresentationFormat>On-screen Show (16:9)</PresentationFormat>
  <Paragraphs>317</Paragraphs>
  <Slides>33</Slides>
  <Notes>9</Notes>
  <HiddenSlides>0</HiddenSlides>
  <MMClips>0</MMClips>
  <ScaleCrop>false</ScaleCrop>
  <HeadingPairs>
    <vt:vector size="4" baseType="variant">
      <vt:variant>
        <vt:lpstr>Theme</vt:lpstr>
      </vt:variant>
      <vt:variant>
        <vt:i4>3</vt:i4>
      </vt:variant>
      <vt:variant>
        <vt:lpstr>Slide Titles</vt:lpstr>
      </vt:variant>
      <vt:variant>
        <vt:i4>33</vt:i4>
      </vt:variant>
    </vt:vector>
  </HeadingPairs>
  <TitlesOfParts>
    <vt:vector size="36" baseType="lpstr">
      <vt:lpstr>Windows Phone blue</vt:lpstr>
      <vt:lpstr>TechEd_2012_Template_16x9 (4)</vt:lpstr>
      <vt:lpstr>1_TechEd_2012_Template_16x9 (4)</vt:lpstr>
      <vt:lpstr>Windows Phone 8 App Development</vt:lpstr>
      <vt:lpstr>Agenda</vt:lpstr>
      <vt:lpstr>Code Samples and Lab</vt:lpstr>
      <vt:lpstr>New Windows Phone 8 Hardware</vt:lpstr>
      <vt:lpstr>3 Screen Resolutions</vt:lpstr>
      <vt:lpstr>Why Windows Phone?</vt:lpstr>
      <vt:lpstr>Consumer Store Coverage: Over 180 countries 120+ new </vt:lpstr>
      <vt:lpstr>Developer: Over 180 countries 140+ new</vt:lpstr>
      <vt:lpstr>Languages: 50 languages 26 New</vt:lpstr>
      <vt:lpstr>Shared Windows Core</vt:lpstr>
      <vt:lpstr>What ‘Shared Core’ Does And Doesn’t Mean</vt:lpstr>
      <vt:lpstr>Windows Phone 8 Programming APIs</vt:lpstr>
      <vt:lpstr>XAML/Managed plus Native Code</vt:lpstr>
      <vt:lpstr>Getting Started Developing for Windows Phone 8.0</vt:lpstr>
      <vt:lpstr>Getting The Tools</vt:lpstr>
      <vt:lpstr>Development PC Requirements</vt:lpstr>
      <vt:lpstr>Getting a Windows Phone Developer Account</vt:lpstr>
      <vt:lpstr>Visual Studio Debugging</vt:lpstr>
      <vt:lpstr>The Windows Phone Emulator</vt:lpstr>
      <vt:lpstr>Deploying to the Emulator</vt:lpstr>
      <vt:lpstr>DEMO Hello, World</vt:lpstr>
      <vt:lpstr>DEMO Connecting to Windows Azure Mobile Services</vt:lpstr>
      <vt:lpstr>Advanced Features</vt:lpstr>
      <vt:lpstr>Tile Templates and Tile Sizes</vt:lpstr>
      <vt:lpstr>Lock Screen on Windows Phone 8</vt:lpstr>
      <vt:lpstr>Maps</vt:lpstr>
      <vt:lpstr>Location and Location Tracking</vt:lpstr>
      <vt:lpstr>DEMO Location and Maps: Run Tracker</vt:lpstr>
      <vt:lpstr>Speech</vt:lpstr>
      <vt:lpstr>DEMO Voice Commands: Contoso Cookbook</vt:lpstr>
      <vt:lpstr>LAB TBD</vt:lpstr>
      <vt:lpstr>Summary</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dc:creator>
  <cp:lastModifiedBy>Sasha Goldshtein</cp:lastModifiedBy>
  <cp:revision>292</cp:revision>
  <dcterms:created xsi:type="dcterms:W3CDTF">2012-05-11T22:32:06Z</dcterms:created>
  <dcterms:modified xsi:type="dcterms:W3CDTF">2013-05-23T07:35:51Z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